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mp3" ContentType="audio/unknown"/>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7" r:id="rId1"/>
  </p:sldMasterIdLst>
  <p:notesMasterIdLst>
    <p:notesMasterId r:id="rId48"/>
  </p:notesMasterIdLst>
  <p:sldIdLst>
    <p:sldId id="337" r:id="rId2"/>
    <p:sldId id="401" r:id="rId3"/>
    <p:sldId id="429" r:id="rId4"/>
    <p:sldId id="367" r:id="rId5"/>
    <p:sldId id="368" r:id="rId6"/>
    <p:sldId id="431" r:id="rId7"/>
    <p:sldId id="370" r:id="rId8"/>
    <p:sldId id="430" r:id="rId9"/>
    <p:sldId id="371" r:id="rId10"/>
    <p:sldId id="372" r:id="rId11"/>
    <p:sldId id="432" r:id="rId12"/>
    <p:sldId id="374" r:id="rId13"/>
    <p:sldId id="407" r:id="rId14"/>
    <p:sldId id="380" r:id="rId15"/>
    <p:sldId id="435" r:id="rId16"/>
    <p:sldId id="382" r:id="rId17"/>
    <p:sldId id="436" r:id="rId18"/>
    <p:sldId id="402" r:id="rId19"/>
    <p:sldId id="293" r:id="rId20"/>
    <p:sldId id="381" r:id="rId21"/>
    <p:sldId id="443" r:id="rId22"/>
    <p:sldId id="433" r:id="rId23"/>
    <p:sldId id="405" r:id="rId24"/>
    <p:sldId id="406" r:id="rId25"/>
    <p:sldId id="409" r:id="rId26"/>
    <p:sldId id="410" r:id="rId27"/>
    <p:sldId id="411" r:id="rId28"/>
    <p:sldId id="412" r:id="rId29"/>
    <p:sldId id="413" r:id="rId30"/>
    <p:sldId id="414" r:id="rId31"/>
    <p:sldId id="415" r:id="rId32"/>
    <p:sldId id="439" r:id="rId33"/>
    <p:sldId id="438" r:id="rId34"/>
    <p:sldId id="437" r:id="rId35"/>
    <p:sldId id="416" r:id="rId36"/>
    <p:sldId id="441" r:id="rId37"/>
    <p:sldId id="440" r:id="rId38"/>
    <p:sldId id="418" r:id="rId39"/>
    <p:sldId id="419" r:id="rId40"/>
    <p:sldId id="428" r:id="rId41"/>
    <p:sldId id="421" r:id="rId42"/>
    <p:sldId id="422" r:id="rId43"/>
    <p:sldId id="423" r:id="rId44"/>
    <p:sldId id="442" r:id="rId45"/>
    <p:sldId id="427" r:id="rId46"/>
    <p:sldId id="331" r:id="rId47"/>
  </p:sldIdLst>
  <p:sldSz cx="9144000" cy="5143500" type="screen16x9"/>
  <p:notesSz cx="6858000" cy="9144000"/>
  <p:custShowLst>
    <p:custShow name="自定义放映 1" id="0">
      <p:sldLst>
        <p:sld r:id="rId2"/>
      </p:sldLst>
    </p:custShow>
  </p:custShowLst>
  <p:custDataLst>
    <p:tags r:id="rId49"/>
  </p:custDataLst>
  <p:defaultTextStyle>
    <a:defPPr>
      <a:defRPr lang="zh-CN"/>
    </a:defPPr>
    <a:lvl1pPr algn="l" rtl="0" fontAlgn="base">
      <a:spcBef>
        <a:spcPct val="0"/>
      </a:spcBef>
      <a:spcAft>
        <a:spcPct val="0"/>
      </a:spcAft>
      <a:defRPr b="1" kern="1200">
        <a:solidFill>
          <a:schemeClr val="tx1"/>
        </a:solidFill>
        <a:latin typeface="Arial" charset="0"/>
        <a:ea typeface="华文细黑" pitchFamily="2" charset="-122"/>
        <a:cs typeface="+mn-cs"/>
      </a:defRPr>
    </a:lvl1pPr>
    <a:lvl2pPr marL="423182" indent="-60455" algn="l" rtl="0" fontAlgn="base">
      <a:spcBef>
        <a:spcPct val="0"/>
      </a:spcBef>
      <a:spcAft>
        <a:spcPct val="0"/>
      </a:spcAft>
      <a:defRPr b="1" kern="1200">
        <a:solidFill>
          <a:schemeClr val="tx1"/>
        </a:solidFill>
        <a:latin typeface="Arial" charset="0"/>
        <a:ea typeface="华文细黑" pitchFamily="2" charset="-122"/>
        <a:cs typeface="+mn-cs"/>
      </a:defRPr>
    </a:lvl2pPr>
    <a:lvl3pPr marL="847625" indent="-122169" algn="l" rtl="0" fontAlgn="base">
      <a:spcBef>
        <a:spcPct val="0"/>
      </a:spcBef>
      <a:spcAft>
        <a:spcPct val="0"/>
      </a:spcAft>
      <a:defRPr b="1" kern="1200">
        <a:solidFill>
          <a:schemeClr val="tx1"/>
        </a:solidFill>
        <a:latin typeface="Arial" charset="0"/>
        <a:ea typeface="华文细黑" pitchFamily="2" charset="-122"/>
        <a:cs typeface="+mn-cs"/>
      </a:defRPr>
    </a:lvl3pPr>
    <a:lvl4pPr marL="1272066" indent="-183883" algn="l" rtl="0" fontAlgn="base">
      <a:spcBef>
        <a:spcPct val="0"/>
      </a:spcBef>
      <a:spcAft>
        <a:spcPct val="0"/>
      </a:spcAft>
      <a:defRPr b="1" kern="1200">
        <a:solidFill>
          <a:schemeClr val="tx1"/>
        </a:solidFill>
        <a:latin typeface="Arial" charset="0"/>
        <a:ea typeface="华文细黑" pitchFamily="2" charset="-122"/>
        <a:cs typeface="+mn-cs"/>
      </a:defRPr>
    </a:lvl4pPr>
    <a:lvl5pPr marL="1695248" indent="-244338" algn="l" rtl="0" fontAlgn="base">
      <a:spcBef>
        <a:spcPct val="0"/>
      </a:spcBef>
      <a:spcAft>
        <a:spcPct val="0"/>
      </a:spcAft>
      <a:defRPr b="1" kern="1200">
        <a:solidFill>
          <a:schemeClr val="tx1"/>
        </a:solidFill>
        <a:latin typeface="Arial" charset="0"/>
        <a:ea typeface="华文细黑" pitchFamily="2" charset="-122"/>
        <a:cs typeface="+mn-cs"/>
      </a:defRPr>
    </a:lvl5pPr>
    <a:lvl6pPr marL="1813638" algn="l" defTabSz="725454" rtl="0" eaLnBrk="1" latinLnBrk="0" hangingPunct="1">
      <a:defRPr b="1" kern="1200">
        <a:solidFill>
          <a:schemeClr val="tx1"/>
        </a:solidFill>
        <a:latin typeface="Arial" charset="0"/>
        <a:ea typeface="华文细黑" pitchFamily="2" charset="-122"/>
        <a:cs typeface="+mn-cs"/>
      </a:defRPr>
    </a:lvl6pPr>
    <a:lvl7pPr marL="2176367" algn="l" defTabSz="725454" rtl="0" eaLnBrk="1" latinLnBrk="0" hangingPunct="1">
      <a:defRPr b="1" kern="1200">
        <a:solidFill>
          <a:schemeClr val="tx1"/>
        </a:solidFill>
        <a:latin typeface="Arial" charset="0"/>
        <a:ea typeface="华文细黑" pitchFamily="2" charset="-122"/>
        <a:cs typeface="+mn-cs"/>
      </a:defRPr>
    </a:lvl7pPr>
    <a:lvl8pPr marL="2539094" algn="l" defTabSz="725454" rtl="0" eaLnBrk="1" latinLnBrk="0" hangingPunct="1">
      <a:defRPr b="1" kern="1200">
        <a:solidFill>
          <a:schemeClr val="tx1"/>
        </a:solidFill>
        <a:latin typeface="Arial" charset="0"/>
        <a:ea typeface="华文细黑" pitchFamily="2" charset="-122"/>
        <a:cs typeface="+mn-cs"/>
      </a:defRPr>
    </a:lvl8pPr>
    <a:lvl9pPr marL="2901821" algn="l" defTabSz="725454" rtl="0" eaLnBrk="1" latinLnBrk="0" hangingPunct="1">
      <a:defRPr b="1" kern="1200">
        <a:solidFill>
          <a:schemeClr val="tx1"/>
        </a:solidFill>
        <a:latin typeface="Arial" charset="0"/>
        <a:ea typeface="华文细黑" pitchFamily="2" charset="-122"/>
        <a:cs typeface="+mn-cs"/>
      </a:defRPr>
    </a:lvl9pPr>
  </p:defaultTextStyle>
  <p:extLst>
    <p:ext uri="{EFAFB233-063F-42B5-8137-9DF3F51BA10A}">
      <p15:sldGuideLst xmlns:p15="http://schemas.microsoft.com/office/powerpoint/2012/main" xmlns="">
        <p15:guide id="1" orient="horz" pos="1416">
          <p15:clr>
            <a:srgbClr val="A4A3A4"/>
          </p15:clr>
        </p15:guide>
        <p15:guide id="2" orient="horz" pos="327">
          <p15:clr>
            <a:srgbClr val="A4A3A4"/>
          </p15:clr>
        </p15:guide>
        <p15:guide id="3" orient="horz" pos="2402">
          <p15:clr>
            <a:srgbClr val="A4A3A4"/>
          </p15:clr>
        </p15:guide>
        <p15:guide id="4" orient="horz" pos="2674">
          <p15:clr>
            <a:srgbClr val="A4A3A4"/>
          </p15:clr>
        </p15:guide>
        <p15:guide id="5" orient="horz" pos="3083">
          <p15:clr>
            <a:srgbClr val="A4A3A4"/>
          </p15:clr>
        </p15:guide>
        <p15:guide id="6" pos="295">
          <p15:clr>
            <a:srgbClr val="A4A3A4"/>
          </p15:clr>
        </p15:guide>
        <p15:guide id="7" pos="2880">
          <p15:clr>
            <a:srgbClr val="A4A3A4"/>
          </p15:clr>
        </p15:guide>
        <p15:guide id="8" pos="5465">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45408"/>
    <a:srgbClr val="AC0000"/>
    <a:srgbClr val="FFCC00"/>
    <a:srgbClr val="FF9900"/>
    <a:srgbClr val="FBFED2"/>
    <a:srgbClr val="0F319D"/>
    <a:srgbClr val="FF0000"/>
    <a:srgbClr val="067C0C"/>
    <a:srgbClr val="08A810"/>
    <a:srgbClr val="DE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37" autoAdjust="0"/>
    <p:restoredTop sz="94620" autoAdjust="0"/>
  </p:normalViewPr>
  <p:slideViewPr>
    <p:cSldViewPr>
      <p:cViewPr>
        <p:scale>
          <a:sx n="100" d="100"/>
          <a:sy n="100" d="100"/>
        </p:scale>
        <p:origin x="-1410" y="-1134"/>
      </p:cViewPr>
      <p:guideLst>
        <p:guide orient="horz" pos="1416"/>
        <p:guide orient="horz" pos="327"/>
        <p:guide orient="horz" pos="2402"/>
        <p:guide orient="horz" pos="2674"/>
        <p:guide orient="horz" pos="3083"/>
        <p:guide pos="295"/>
        <p:guide pos="2880"/>
        <p:guide pos="546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3" d="100"/>
        <a:sy n="73" d="100"/>
      </p:scale>
      <p:origin x="0" y="0"/>
    </p:cViewPr>
  </p:sorterViewPr>
  <p:notesViewPr>
    <p:cSldViewPr>
      <p:cViewPr varScale="1">
        <p:scale>
          <a:sx n="63" d="100"/>
          <a:sy n="63" d="100"/>
        </p:scale>
        <p:origin x="-2148"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ltLang="zh-CN"/>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ltLang="zh-CN"/>
          </a:p>
        </p:txBody>
      </p:sp>
      <p:sp>
        <p:nvSpPr>
          <p:cNvPr id="6042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ltLang="zh-CN"/>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vl1pPr>
          </a:lstStyle>
          <a:p>
            <a:pPr>
              <a:defRPr/>
            </a:pPr>
            <a:fld id="{CA5E8DB0-55DC-4221-A99C-988BCD133BF3}" type="slidenum">
              <a:rPr lang="en-US" altLang="zh-CN"/>
              <a:pPr>
                <a:defRPr/>
              </a:pPr>
              <a:t>‹#›</a:t>
            </a:fld>
            <a:endParaRPr lang="en-US" altLang="zh-CN"/>
          </a:p>
        </p:txBody>
      </p:sp>
    </p:spTree>
    <p:extLst>
      <p:ext uri="{BB962C8B-B14F-4D97-AF65-F5344CB8AC3E}">
        <p14:creationId xmlns:p14="http://schemas.microsoft.com/office/powerpoint/2010/main" xmlns="" val="40729373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charset="0"/>
        <a:ea typeface="宋体" pitchFamily="2" charset="-122"/>
        <a:cs typeface="+mn-cs"/>
      </a:defRPr>
    </a:lvl1pPr>
    <a:lvl2pPr marL="423182" algn="l" rtl="0" eaLnBrk="0" fontAlgn="base" hangingPunct="0">
      <a:spcBef>
        <a:spcPct val="30000"/>
      </a:spcBef>
      <a:spcAft>
        <a:spcPct val="0"/>
      </a:spcAft>
      <a:defRPr sz="1100" kern="1200">
        <a:solidFill>
          <a:schemeClr val="tx1"/>
        </a:solidFill>
        <a:latin typeface="Arial" charset="0"/>
        <a:ea typeface="宋体" pitchFamily="2" charset="-122"/>
        <a:cs typeface="+mn-cs"/>
      </a:defRPr>
    </a:lvl2pPr>
    <a:lvl3pPr marL="847625" algn="l" rtl="0" eaLnBrk="0" fontAlgn="base" hangingPunct="0">
      <a:spcBef>
        <a:spcPct val="30000"/>
      </a:spcBef>
      <a:spcAft>
        <a:spcPct val="0"/>
      </a:spcAft>
      <a:defRPr sz="1100" kern="1200">
        <a:solidFill>
          <a:schemeClr val="tx1"/>
        </a:solidFill>
        <a:latin typeface="Arial" charset="0"/>
        <a:ea typeface="宋体" pitchFamily="2" charset="-122"/>
        <a:cs typeface="+mn-cs"/>
      </a:defRPr>
    </a:lvl3pPr>
    <a:lvl4pPr marL="1272066" algn="l" rtl="0" eaLnBrk="0" fontAlgn="base" hangingPunct="0">
      <a:spcBef>
        <a:spcPct val="30000"/>
      </a:spcBef>
      <a:spcAft>
        <a:spcPct val="0"/>
      </a:spcAft>
      <a:defRPr sz="1100" kern="1200">
        <a:solidFill>
          <a:schemeClr val="tx1"/>
        </a:solidFill>
        <a:latin typeface="Arial" charset="0"/>
        <a:ea typeface="宋体" pitchFamily="2" charset="-122"/>
        <a:cs typeface="+mn-cs"/>
      </a:defRPr>
    </a:lvl4pPr>
    <a:lvl5pPr marL="1695248" algn="l" rtl="0" eaLnBrk="0" fontAlgn="base" hangingPunct="0">
      <a:spcBef>
        <a:spcPct val="30000"/>
      </a:spcBef>
      <a:spcAft>
        <a:spcPct val="0"/>
      </a:spcAft>
      <a:defRPr sz="1100" kern="1200">
        <a:solidFill>
          <a:schemeClr val="tx1"/>
        </a:solidFill>
        <a:latin typeface="Arial" charset="0"/>
        <a:ea typeface="宋体" pitchFamily="2" charset="-122"/>
        <a:cs typeface="+mn-cs"/>
      </a:defRPr>
    </a:lvl5pPr>
    <a:lvl6pPr marL="2120204" algn="l" defTabSz="848081" rtl="0" eaLnBrk="1" latinLnBrk="0" hangingPunct="1">
      <a:defRPr sz="1100" kern="1200">
        <a:solidFill>
          <a:schemeClr val="tx1"/>
        </a:solidFill>
        <a:latin typeface="+mn-lt"/>
        <a:ea typeface="+mn-ea"/>
        <a:cs typeface="+mn-cs"/>
      </a:defRPr>
    </a:lvl6pPr>
    <a:lvl7pPr marL="2544247" algn="l" defTabSz="848081" rtl="0" eaLnBrk="1" latinLnBrk="0" hangingPunct="1">
      <a:defRPr sz="1100" kern="1200">
        <a:solidFill>
          <a:schemeClr val="tx1"/>
        </a:solidFill>
        <a:latin typeface="+mn-lt"/>
        <a:ea typeface="+mn-ea"/>
        <a:cs typeface="+mn-cs"/>
      </a:defRPr>
    </a:lvl7pPr>
    <a:lvl8pPr marL="2968288" algn="l" defTabSz="848081" rtl="0" eaLnBrk="1" latinLnBrk="0" hangingPunct="1">
      <a:defRPr sz="1100" kern="1200">
        <a:solidFill>
          <a:schemeClr val="tx1"/>
        </a:solidFill>
        <a:latin typeface="+mn-lt"/>
        <a:ea typeface="+mn-ea"/>
        <a:cs typeface="+mn-cs"/>
      </a:defRPr>
    </a:lvl8pPr>
    <a:lvl9pPr marL="3392328" algn="l" defTabSz="848081"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0</a:t>
            </a:fld>
            <a:endParaRPr lang="en-US" altLang="zh-CN"/>
          </a:p>
        </p:txBody>
      </p:sp>
    </p:spTree>
    <p:extLst>
      <p:ext uri="{BB962C8B-B14F-4D97-AF65-F5344CB8AC3E}">
        <p14:creationId xmlns:p14="http://schemas.microsoft.com/office/powerpoint/2010/main" xmlns="" val="38187809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extLst>
      <p:ext uri="{BB962C8B-B14F-4D97-AF65-F5344CB8AC3E}">
        <p14:creationId xmlns:p14="http://schemas.microsoft.com/office/powerpoint/2010/main" xmlns="" val="31048652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extLst>
      <p:ext uri="{BB962C8B-B14F-4D97-AF65-F5344CB8AC3E}">
        <p14:creationId xmlns:p14="http://schemas.microsoft.com/office/powerpoint/2010/main" xmlns="" val="31048652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extLst>
      <p:ext uri="{BB962C8B-B14F-4D97-AF65-F5344CB8AC3E}">
        <p14:creationId xmlns:p14="http://schemas.microsoft.com/office/powerpoint/2010/main" xmlns="" val="23901460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18</a:t>
            </a:fld>
            <a:endParaRPr lang="en-US" altLang="zh-CN"/>
          </a:p>
        </p:txBody>
      </p:sp>
    </p:spTree>
    <p:extLst>
      <p:ext uri="{BB962C8B-B14F-4D97-AF65-F5344CB8AC3E}">
        <p14:creationId xmlns:p14="http://schemas.microsoft.com/office/powerpoint/2010/main" xmlns="" val="13338430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extLst>
      <p:ext uri="{BB962C8B-B14F-4D97-AF65-F5344CB8AC3E}">
        <p14:creationId xmlns:p14="http://schemas.microsoft.com/office/powerpoint/2010/main" xmlns="" val="14536019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extLst>
      <p:ext uri="{BB962C8B-B14F-4D97-AF65-F5344CB8AC3E}">
        <p14:creationId xmlns:p14="http://schemas.microsoft.com/office/powerpoint/2010/main" xmlns="" val="14181858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45</a:t>
            </a:fld>
            <a:endParaRPr lang="en-US" altLang="zh-CN"/>
          </a:p>
        </p:txBody>
      </p:sp>
    </p:spTree>
    <p:extLst>
      <p:ext uri="{BB962C8B-B14F-4D97-AF65-F5344CB8AC3E}">
        <p14:creationId xmlns:p14="http://schemas.microsoft.com/office/powerpoint/2010/main" xmlns="" val="34270342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dirty="0" smtClean="0">
              <a:latin typeface="Arial" pitchFamily="34" charset="0"/>
            </a:endParaRPr>
          </a:p>
        </p:txBody>
      </p:sp>
    </p:spTree>
    <p:extLst>
      <p:ext uri="{BB962C8B-B14F-4D97-AF65-F5344CB8AC3E}">
        <p14:creationId xmlns:p14="http://schemas.microsoft.com/office/powerpoint/2010/main" xmlns="" val="27048414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extLst>
      <p:ext uri="{BB962C8B-B14F-4D97-AF65-F5344CB8AC3E}">
        <p14:creationId xmlns:p14="http://schemas.microsoft.com/office/powerpoint/2010/main" xmlns="" val="3081026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extLst>
      <p:ext uri="{BB962C8B-B14F-4D97-AF65-F5344CB8AC3E}">
        <p14:creationId xmlns:p14="http://schemas.microsoft.com/office/powerpoint/2010/main" xmlns="" val="2513132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extLst>
      <p:ext uri="{BB962C8B-B14F-4D97-AF65-F5344CB8AC3E}">
        <p14:creationId xmlns:p14="http://schemas.microsoft.com/office/powerpoint/2010/main" xmlns="" val="12131172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extLst>
      <p:ext uri="{BB962C8B-B14F-4D97-AF65-F5344CB8AC3E}">
        <p14:creationId xmlns:p14="http://schemas.microsoft.com/office/powerpoint/2010/main" xmlns="" val="2334963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extLst>
      <p:ext uri="{BB962C8B-B14F-4D97-AF65-F5344CB8AC3E}">
        <p14:creationId xmlns:p14="http://schemas.microsoft.com/office/powerpoint/2010/main" xmlns="" val="1418185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extLst>
      <p:ext uri="{BB962C8B-B14F-4D97-AF65-F5344CB8AC3E}">
        <p14:creationId xmlns:p14="http://schemas.microsoft.com/office/powerpoint/2010/main" xmlns="" val="564097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Tree>
    <p:extLst>
      <p:ext uri="{BB962C8B-B14F-4D97-AF65-F5344CB8AC3E}">
        <p14:creationId xmlns:p14="http://schemas.microsoft.com/office/powerpoint/2010/main" xmlns="" val="3104865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406841878"/>
      </p:ext>
    </p:extLst>
  </p:cSld>
  <p:clrMapOvr>
    <a:masterClrMapping/>
  </p:clrMapOvr>
  <p:transition spd="med">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448133268"/>
      </p:ext>
    </p:extLst>
  </p:cSld>
  <p:clrMapOvr>
    <a:masterClrMapping/>
  </p:clrMapOvr>
  <p:transition spd="med">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35389064"/>
      </p:ext>
    </p:extLst>
  </p:cSld>
  <p:clrMapOvr>
    <a:masterClrMapping/>
  </p:clrMapOvr>
  <p:transition spd="med">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071279014"/>
      </p:ext>
    </p:extLst>
  </p:cSld>
  <p:clrMapOvr>
    <a:masterClrMapping/>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310240475"/>
      </p:ext>
    </p:extLst>
  </p:cSld>
  <p:clrMapOvr>
    <a:masterClrMapping/>
  </p:clrMapOvr>
  <p:transition spd="med">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05519377"/>
      </p:ext>
    </p:extLst>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4"/>
            <a:ext cx="5486400" cy="425055"/>
          </a:xfrm>
          <a:prstGeom prst="rect">
            <a:avLst/>
          </a:prstGeom>
        </p:spPr>
        <p:txBody>
          <a:bodyPr lIns="72545" tIns="36273" rIns="72545" bIns="36273" anchor="b"/>
          <a:lstStyle>
            <a:lvl1pPr algn="l">
              <a:defRPr sz="19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lIns="72545" tIns="36273" rIns="72545" bIns="36273"/>
          <a:lstStyle>
            <a:lvl1pPr marL="0" indent="0">
              <a:buNone/>
              <a:defRPr sz="2900"/>
            </a:lvl1pPr>
            <a:lvl2pPr marL="424041" indent="0">
              <a:buNone/>
              <a:defRPr sz="2600"/>
            </a:lvl2pPr>
            <a:lvl3pPr marL="848081" indent="0">
              <a:buNone/>
              <a:defRPr sz="2200"/>
            </a:lvl3pPr>
            <a:lvl4pPr marL="1272122" indent="0">
              <a:buNone/>
              <a:defRPr sz="1900"/>
            </a:lvl4pPr>
            <a:lvl5pPr marL="1696164" indent="0">
              <a:buNone/>
              <a:defRPr sz="1900"/>
            </a:lvl5pPr>
            <a:lvl6pPr marL="2120204" indent="0">
              <a:buNone/>
              <a:defRPr sz="1900"/>
            </a:lvl6pPr>
            <a:lvl7pPr marL="2544247" indent="0">
              <a:buNone/>
              <a:defRPr sz="1900"/>
            </a:lvl7pPr>
            <a:lvl8pPr marL="2968288" indent="0">
              <a:buNone/>
              <a:defRPr sz="1900"/>
            </a:lvl8pPr>
            <a:lvl9pPr marL="3392328" indent="0">
              <a:buNone/>
              <a:defRPr sz="1900"/>
            </a:lvl9pPr>
          </a:lstStyle>
          <a:p>
            <a:pPr lvl="0"/>
            <a:endParaRPr lang="zh-CN" altLang="en-US" noProof="0" smtClean="0"/>
          </a:p>
        </p:txBody>
      </p:sp>
      <p:sp>
        <p:nvSpPr>
          <p:cNvPr id="4" name="文本占位符 3"/>
          <p:cNvSpPr>
            <a:spLocks noGrp="1"/>
          </p:cNvSpPr>
          <p:nvPr>
            <p:ph type="body" sz="half" idx="2"/>
          </p:nvPr>
        </p:nvSpPr>
        <p:spPr>
          <a:xfrm>
            <a:off x="1792288" y="4025509"/>
            <a:ext cx="5486400" cy="603645"/>
          </a:xfrm>
          <a:prstGeom prst="rect">
            <a:avLst/>
          </a:prstGeom>
        </p:spPr>
        <p:txBody>
          <a:bodyPr lIns="72545" tIns="36273" rIns="72545" bIns="36273"/>
          <a:lstStyle>
            <a:lvl1pPr marL="0" indent="0">
              <a:buNone/>
              <a:defRPr sz="1300"/>
            </a:lvl1pPr>
            <a:lvl2pPr marL="424041" indent="0">
              <a:buNone/>
              <a:defRPr sz="1100"/>
            </a:lvl2pPr>
            <a:lvl3pPr marL="848081" indent="0">
              <a:buNone/>
              <a:defRPr sz="1000"/>
            </a:lvl3pPr>
            <a:lvl4pPr marL="1272122" indent="0">
              <a:buNone/>
              <a:defRPr sz="800"/>
            </a:lvl4pPr>
            <a:lvl5pPr marL="1696164" indent="0">
              <a:buNone/>
              <a:defRPr sz="800"/>
            </a:lvl5pPr>
            <a:lvl6pPr marL="2120204" indent="0">
              <a:buNone/>
              <a:defRPr sz="800"/>
            </a:lvl6pPr>
            <a:lvl7pPr marL="2544247" indent="0">
              <a:buNone/>
              <a:defRPr sz="800"/>
            </a:lvl7pPr>
            <a:lvl8pPr marL="2968288" indent="0">
              <a:buNone/>
              <a:defRPr sz="800"/>
            </a:lvl8pPr>
            <a:lvl9pPr marL="3392328" indent="0">
              <a:buNone/>
              <a:defRPr sz="800"/>
            </a:lvl9pPr>
          </a:lstStyle>
          <a:p>
            <a:pPr lvl="0"/>
            <a:r>
              <a:rPr lang="zh-CN" altLang="en-US" smtClean="0"/>
              <a:t>单击此处编辑母版文本样式</a:t>
            </a:r>
          </a:p>
        </p:txBody>
      </p:sp>
    </p:spTree>
    <p:extLst>
      <p:ext uri="{BB962C8B-B14F-4D97-AF65-F5344CB8AC3E}">
        <p14:creationId xmlns:p14="http://schemas.microsoft.com/office/powerpoint/2010/main" xmlns="" val="1837777649"/>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68671" y="87314"/>
            <a:ext cx="8206671" cy="486455"/>
          </a:xfrm>
          <a:prstGeom prst="rect">
            <a:avLst/>
          </a:prstGeom>
        </p:spPr>
        <p:txBody>
          <a:bodyPr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671" y="735920"/>
            <a:ext cx="8206671" cy="4029982"/>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xmlns="" val="3555917167"/>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4638" y="86922"/>
            <a:ext cx="2051050" cy="4679156"/>
          </a:xfrm>
          <a:prstGeom prst="rect">
            <a:avLst/>
          </a:prstGeom>
        </p:spPr>
        <p:txBody>
          <a:bodyPr vert="eaVert"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318" y="86922"/>
            <a:ext cx="6003925" cy="4679156"/>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xmlns="" val="58417875"/>
      </p:ext>
    </p:extLst>
  </p:cSld>
  <p:clrMapOvr>
    <a:masterClrMapping/>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cxnSp>
        <p:nvCxnSpPr>
          <p:cNvPr id="8" name="直接连接符 46"/>
          <p:cNvCxnSpPr>
            <a:cxnSpLocks noChangeShapeType="1"/>
          </p:cNvCxnSpPr>
          <p:nvPr/>
        </p:nvCxnSpPr>
        <p:spPr bwMode="auto">
          <a:xfrm flipH="1">
            <a:off x="641354" y="654051"/>
            <a:ext cx="8323134" cy="0"/>
          </a:xfrm>
          <a:prstGeom prst="line">
            <a:avLst/>
          </a:prstGeom>
          <a:noFill/>
          <a:ln w="9525" cmpd="sng">
            <a:solidFill>
              <a:srgbClr val="4D494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pic>
        <p:nvPicPr>
          <p:cNvPr id="5" name="图片 4"/>
          <p:cNvPicPr>
            <a:picLocks noChangeAspect="1"/>
          </p:cNvPicPr>
          <p:nvPr/>
        </p:nvPicPr>
        <p:blipFill>
          <a:blip r:embed="rId12" cstate="print">
            <a:extLst>
              <a:ext uri="{28A0092B-C50C-407E-A947-70E740481C1C}">
                <a14:useLocalDpi xmlns:a14="http://schemas.microsoft.com/office/drawing/2010/main" xmlns="" val="0"/>
              </a:ext>
            </a:extLst>
          </a:blip>
          <a:stretch>
            <a:fillRect/>
          </a:stretch>
        </p:blipFill>
        <p:spPr>
          <a:xfrm>
            <a:off x="5765" y="51470"/>
            <a:ext cx="778386" cy="665484"/>
          </a:xfrm>
          <a:prstGeom prst="rect">
            <a:avLst/>
          </a:prstGeom>
        </p:spPr>
      </p:pic>
    </p:spTree>
  </p:cSld>
  <p:clrMap bg1="lt1" tx1="dk1" bg2="lt2" tx2="dk2" accent1="accent1" accent2="accent2" accent3="accent3" accent4="accent4" accent5="accent5" accent6="accent6" hlink="hlink" folHlink="folHlink"/>
  <p:sldLayoutIdLst>
    <p:sldLayoutId id="2147483775"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Lst>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2600" b="1">
          <a:solidFill>
            <a:schemeClr val="tx1"/>
          </a:solidFill>
          <a:latin typeface="+mj-lt"/>
          <a:ea typeface="+mj-ea"/>
          <a:cs typeface="+mj-cs"/>
        </a:defRPr>
      </a:lvl1pPr>
      <a:lvl2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2pPr>
      <a:lvl3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3pPr>
      <a:lvl4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4pPr>
      <a:lvl5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5pPr>
      <a:lvl6pPr marL="424041" algn="l" rtl="0" fontAlgn="base">
        <a:spcBef>
          <a:spcPct val="0"/>
        </a:spcBef>
        <a:spcAft>
          <a:spcPct val="0"/>
        </a:spcAft>
        <a:defRPr sz="2600" b="1">
          <a:solidFill>
            <a:schemeClr val="tx1"/>
          </a:solidFill>
          <a:latin typeface="Arial" charset="0"/>
          <a:ea typeface="微软雅黑" pitchFamily="34" charset="-122"/>
          <a:cs typeface="宋体" pitchFamily="2" charset="-122"/>
        </a:defRPr>
      </a:lvl6pPr>
      <a:lvl7pPr marL="848081" algn="l" rtl="0" fontAlgn="base">
        <a:spcBef>
          <a:spcPct val="0"/>
        </a:spcBef>
        <a:spcAft>
          <a:spcPct val="0"/>
        </a:spcAft>
        <a:defRPr sz="2600" b="1">
          <a:solidFill>
            <a:schemeClr val="tx1"/>
          </a:solidFill>
          <a:latin typeface="Arial" charset="0"/>
          <a:ea typeface="微软雅黑" pitchFamily="34" charset="-122"/>
          <a:cs typeface="宋体" pitchFamily="2" charset="-122"/>
        </a:defRPr>
      </a:lvl7pPr>
      <a:lvl8pPr marL="1272122" algn="l" rtl="0" fontAlgn="base">
        <a:spcBef>
          <a:spcPct val="0"/>
        </a:spcBef>
        <a:spcAft>
          <a:spcPct val="0"/>
        </a:spcAft>
        <a:defRPr sz="2600" b="1">
          <a:solidFill>
            <a:schemeClr val="tx1"/>
          </a:solidFill>
          <a:latin typeface="Arial" charset="0"/>
          <a:ea typeface="微软雅黑" pitchFamily="34" charset="-122"/>
          <a:cs typeface="宋体" pitchFamily="2" charset="-122"/>
        </a:defRPr>
      </a:lvl8pPr>
      <a:lvl9pPr marL="1696164" algn="l" rtl="0" fontAlgn="base">
        <a:spcBef>
          <a:spcPct val="0"/>
        </a:spcBef>
        <a:spcAft>
          <a:spcPct val="0"/>
        </a:spcAft>
        <a:defRPr sz="2600" b="1">
          <a:solidFill>
            <a:schemeClr val="tx1"/>
          </a:solidFill>
          <a:latin typeface="Arial" charset="0"/>
          <a:ea typeface="微软雅黑" pitchFamily="34" charset="-122"/>
          <a:cs typeface="宋体" pitchFamily="2" charset="-122"/>
        </a:defRPr>
      </a:lvl9pPr>
    </p:titleStyle>
    <p:bodyStyle>
      <a:lvl1pPr marL="167509"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900" b="1">
          <a:solidFill>
            <a:schemeClr val="tx1"/>
          </a:solidFill>
          <a:latin typeface="+mn-lt"/>
          <a:ea typeface="+mn-ea"/>
          <a:cs typeface="+mn-cs"/>
        </a:defRPr>
      </a:lvl1pPr>
      <a:lvl2pPr marL="501269" indent="-167509" algn="l" rtl="0" eaLnBrk="0" fontAlgn="ctr" hangingPunct="0">
        <a:lnSpc>
          <a:spcPct val="120000"/>
        </a:lnSpc>
        <a:spcBef>
          <a:spcPct val="20000"/>
        </a:spcBef>
        <a:spcAft>
          <a:spcPct val="0"/>
        </a:spcAft>
        <a:buClr>
          <a:schemeClr val="accent1"/>
        </a:buClr>
        <a:buSzPct val="60000"/>
        <a:buFont typeface="Wingdings" pitchFamily="2" charset="2"/>
        <a:buChar char="l"/>
        <a:defRPr>
          <a:solidFill>
            <a:schemeClr val="tx1"/>
          </a:solidFill>
          <a:latin typeface="+mn-lt"/>
          <a:ea typeface="+mn-ea"/>
          <a:cs typeface="+mn-cs"/>
        </a:defRPr>
      </a:lvl2pPr>
      <a:lvl3pPr marL="829991" indent="-161213" algn="l" rtl="0" eaLnBrk="0" fontAlgn="ctr" hangingPunct="0">
        <a:lnSpc>
          <a:spcPct val="120000"/>
        </a:lnSpc>
        <a:spcBef>
          <a:spcPct val="20000"/>
        </a:spcBef>
        <a:spcAft>
          <a:spcPct val="0"/>
        </a:spcAft>
        <a:buClr>
          <a:schemeClr val="accent1"/>
        </a:buClr>
        <a:buSzPct val="60000"/>
        <a:buFont typeface="Wingdings" pitchFamily="2" charset="2"/>
        <a:buChar char="l"/>
        <a:defRPr sz="1400">
          <a:solidFill>
            <a:schemeClr val="tx1"/>
          </a:solidFill>
          <a:latin typeface="+mn-lt"/>
          <a:ea typeface="+mn-ea"/>
          <a:cs typeface="+mn-cs"/>
        </a:defRPr>
      </a:lvl3pPr>
      <a:lvl4pPr marL="1163752"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300">
          <a:solidFill>
            <a:schemeClr val="tx1"/>
          </a:solidFill>
          <a:latin typeface="+mn-lt"/>
          <a:ea typeface="+mn-ea"/>
          <a:cs typeface="+mn-cs"/>
        </a:defRPr>
      </a:lvl4pPr>
      <a:lvl5pPr marL="1501290" indent="-170029" algn="l" rtl="0" eaLnBrk="0" fontAlgn="ctr" hangingPunct="0">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5pPr>
      <a:lvl6pPr marL="1925853"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6pPr>
      <a:lvl7pPr marL="2349895"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7pPr>
      <a:lvl8pPr marL="2773937"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8pPr>
      <a:lvl9pPr marL="3197976"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9pPr>
    </p:bodyStyle>
    <p:otherStyle>
      <a:defPPr>
        <a:defRPr lang="zh-CN"/>
      </a:defPPr>
      <a:lvl1pPr marL="0" algn="l" defTabSz="848081" rtl="0" eaLnBrk="1" latinLnBrk="0" hangingPunct="1">
        <a:defRPr sz="1700" kern="1200">
          <a:solidFill>
            <a:schemeClr val="tx1"/>
          </a:solidFill>
          <a:latin typeface="+mn-lt"/>
          <a:ea typeface="+mn-ea"/>
          <a:cs typeface="+mn-cs"/>
        </a:defRPr>
      </a:lvl1pPr>
      <a:lvl2pPr marL="424041" algn="l" defTabSz="848081" rtl="0" eaLnBrk="1" latinLnBrk="0" hangingPunct="1">
        <a:defRPr sz="1700" kern="1200">
          <a:solidFill>
            <a:schemeClr val="tx1"/>
          </a:solidFill>
          <a:latin typeface="+mn-lt"/>
          <a:ea typeface="+mn-ea"/>
          <a:cs typeface="+mn-cs"/>
        </a:defRPr>
      </a:lvl2pPr>
      <a:lvl3pPr marL="848081" algn="l" defTabSz="848081" rtl="0" eaLnBrk="1" latinLnBrk="0" hangingPunct="1">
        <a:defRPr sz="1700" kern="1200">
          <a:solidFill>
            <a:schemeClr val="tx1"/>
          </a:solidFill>
          <a:latin typeface="+mn-lt"/>
          <a:ea typeface="+mn-ea"/>
          <a:cs typeface="+mn-cs"/>
        </a:defRPr>
      </a:lvl3pPr>
      <a:lvl4pPr marL="1272122" algn="l" defTabSz="848081" rtl="0" eaLnBrk="1" latinLnBrk="0" hangingPunct="1">
        <a:defRPr sz="1700" kern="1200">
          <a:solidFill>
            <a:schemeClr val="tx1"/>
          </a:solidFill>
          <a:latin typeface="+mn-lt"/>
          <a:ea typeface="+mn-ea"/>
          <a:cs typeface="+mn-cs"/>
        </a:defRPr>
      </a:lvl4pPr>
      <a:lvl5pPr marL="1696164" algn="l" defTabSz="848081" rtl="0" eaLnBrk="1" latinLnBrk="0" hangingPunct="1">
        <a:defRPr sz="1700" kern="1200">
          <a:solidFill>
            <a:schemeClr val="tx1"/>
          </a:solidFill>
          <a:latin typeface="+mn-lt"/>
          <a:ea typeface="+mn-ea"/>
          <a:cs typeface="+mn-cs"/>
        </a:defRPr>
      </a:lvl5pPr>
      <a:lvl6pPr marL="2120204" algn="l" defTabSz="848081" rtl="0" eaLnBrk="1" latinLnBrk="0" hangingPunct="1">
        <a:defRPr sz="1700" kern="1200">
          <a:solidFill>
            <a:schemeClr val="tx1"/>
          </a:solidFill>
          <a:latin typeface="+mn-lt"/>
          <a:ea typeface="+mn-ea"/>
          <a:cs typeface="+mn-cs"/>
        </a:defRPr>
      </a:lvl6pPr>
      <a:lvl7pPr marL="2544247" algn="l" defTabSz="848081" rtl="0" eaLnBrk="1" latinLnBrk="0" hangingPunct="1">
        <a:defRPr sz="1700" kern="1200">
          <a:solidFill>
            <a:schemeClr val="tx1"/>
          </a:solidFill>
          <a:latin typeface="+mn-lt"/>
          <a:ea typeface="+mn-ea"/>
          <a:cs typeface="+mn-cs"/>
        </a:defRPr>
      </a:lvl7pPr>
      <a:lvl8pPr marL="2968288" algn="l" defTabSz="848081" rtl="0" eaLnBrk="1" latinLnBrk="0" hangingPunct="1">
        <a:defRPr sz="1700" kern="1200">
          <a:solidFill>
            <a:schemeClr val="tx1"/>
          </a:solidFill>
          <a:latin typeface="+mn-lt"/>
          <a:ea typeface="+mn-ea"/>
          <a:cs typeface="+mn-cs"/>
        </a:defRPr>
      </a:lvl8pPr>
      <a:lvl9pPr marL="3392328" algn="l" defTabSz="848081"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1.xml"/><Relationship Id="rId7" Type="http://schemas.microsoft.com/office/2007/relationships/media" Target="../media/media1.mp3"/><Relationship Id="rId2" Type="http://schemas.openxmlformats.org/officeDocument/2006/relationships/slideLayout" Target="../slideLayouts/slideLayout1.xml"/><Relationship Id="rId1" Type="http://schemas.openxmlformats.org/officeDocument/2006/relationships/audio" Target="../media/media1.mp3"/><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9.png"/></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7.jpe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9.png"/></Relationships>
</file>

<file path=ppt/slides/_rels/slide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Layout" Target="../slideLayouts/slideLayout5.xml"/><Relationship Id="rId5" Type="http://schemas.openxmlformats.org/officeDocument/2006/relationships/image" Target="../media/image9.png"/><Relationship Id="rId4" Type="http://schemas.openxmlformats.org/officeDocument/2006/relationships/image" Target="../media/image8.emf"/></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pic>
        <p:nvPicPr>
          <p:cNvPr id="42" name="图片 41"/>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4986586" y="2383390"/>
            <a:ext cx="4157414" cy="2793361"/>
          </a:xfrm>
          <a:prstGeom prst="rect">
            <a:avLst/>
          </a:prstGeom>
        </p:spPr>
      </p:pic>
      <p:sp>
        <p:nvSpPr>
          <p:cNvPr id="46" name="Rectangle 13"/>
          <p:cNvSpPr txBox="1">
            <a:spLocks noChangeArrowheads="1"/>
          </p:cNvSpPr>
          <p:nvPr/>
        </p:nvSpPr>
        <p:spPr bwMode="auto">
          <a:xfrm>
            <a:off x="2173626" y="2214560"/>
            <a:ext cx="6970374" cy="576066"/>
          </a:xfrm>
          <a:prstGeom prst="rect">
            <a:avLst/>
          </a:prstGeom>
          <a:noFill/>
          <a:ln w="9525">
            <a:noFill/>
            <a:miter lim="800000"/>
            <a:headEnd/>
            <a:tailEnd/>
          </a:ln>
          <a:effectLst/>
          <a:extLst/>
        </p:spPr>
        <p:txBody>
          <a:bodyPr lIns="91419" tIns="45709" rIns="91419" bIns="45709" anchor="ctr"/>
          <a:lstStyle>
            <a:lvl1pPr marL="342900" indent="-3429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eaLnBrk="1" hangingPunct="1">
              <a:lnSpc>
                <a:spcPts val="4200"/>
              </a:lnSpc>
              <a:spcBef>
                <a:spcPct val="20000"/>
              </a:spcBef>
            </a:pPr>
            <a:r>
              <a:rPr lang="zh-CN" altLang="en-US" sz="4800" i="0" spc="300" dirty="0" smtClean="0">
                <a:solidFill>
                  <a:srgbClr val="C00000"/>
                </a:solidFill>
                <a:latin typeface="Adobe 黑体 Std R" panose="020B0400000000000000" pitchFamily="34" charset="-122"/>
                <a:ea typeface="Adobe 黑体 Std R" panose="020B0400000000000000" pitchFamily="34" charset="-122"/>
              </a:rPr>
              <a:t>四川省第十一次党代会</a:t>
            </a:r>
            <a:endParaRPr lang="en-US" altLang="zh-CN" sz="4800" i="0" spc="300" dirty="0" smtClean="0">
              <a:solidFill>
                <a:srgbClr val="C00000"/>
              </a:solidFill>
              <a:latin typeface="Adobe 黑体 Std R" panose="020B0400000000000000" pitchFamily="34" charset="-122"/>
              <a:ea typeface="Adobe 黑体 Std R" panose="020B0400000000000000" pitchFamily="34" charset="-122"/>
            </a:endParaRPr>
          </a:p>
          <a:p>
            <a:pPr algn="ctr" eaLnBrk="1" hangingPunct="1">
              <a:lnSpc>
                <a:spcPts val="4200"/>
              </a:lnSpc>
              <a:spcBef>
                <a:spcPct val="20000"/>
              </a:spcBef>
            </a:pPr>
            <a:r>
              <a:rPr lang="zh-CN" altLang="en-US" sz="4800" i="0" spc="300" dirty="0" smtClean="0">
                <a:solidFill>
                  <a:srgbClr val="C00000"/>
                </a:solidFill>
                <a:latin typeface="Adobe 黑体 Std R" panose="020B0400000000000000" pitchFamily="34" charset="-122"/>
                <a:ea typeface="Adobe 黑体 Std R" panose="020B0400000000000000" pitchFamily="34" charset="-122"/>
              </a:rPr>
              <a:t>精神解读 </a:t>
            </a:r>
            <a:endParaRPr lang="zh-CN" altLang="en-US" sz="4800" i="0" spc="300" dirty="0">
              <a:solidFill>
                <a:srgbClr val="C00000"/>
              </a:solidFill>
              <a:latin typeface="Adobe 黑体 Std R" panose="020B0400000000000000" pitchFamily="34" charset="-122"/>
              <a:ea typeface="Adobe 黑体 Std R" panose="020B0400000000000000" pitchFamily="34" charset="-122"/>
            </a:endParaRPr>
          </a:p>
        </p:txBody>
      </p:sp>
      <p:cxnSp>
        <p:nvCxnSpPr>
          <p:cNvPr id="47" name="直接连接符 46"/>
          <p:cNvCxnSpPr/>
          <p:nvPr/>
        </p:nvCxnSpPr>
        <p:spPr bwMode="auto">
          <a:xfrm>
            <a:off x="2282146" y="3801749"/>
            <a:ext cx="4752529" cy="0"/>
          </a:xfrm>
          <a:prstGeom prst="line">
            <a:avLst/>
          </a:prstGeom>
          <a:ln w="28575">
            <a:solidFill>
              <a:srgbClr val="C00000"/>
            </a:solidFill>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sp>
        <p:nvSpPr>
          <p:cNvPr id="48" name="TextBox 47"/>
          <p:cNvSpPr txBox="1"/>
          <p:nvPr/>
        </p:nvSpPr>
        <p:spPr>
          <a:xfrm>
            <a:off x="2533334" y="3286130"/>
            <a:ext cx="5493812" cy="961289"/>
          </a:xfrm>
          <a:prstGeom prst="rect">
            <a:avLst/>
          </a:prstGeom>
          <a:solidFill>
            <a:srgbClr val="C00000"/>
          </a:solidFill>
          <a:ln>
            <a:noFill/>
          </a:ln>
        </p:spPr>
        <p:style>
          <a:lnRef idx="2">
            <a:schemeClr val="accent2"/>
          </a:lnRef>
          <a:fillRef idx="1">
            <a:schemeClr val="lt1"/>
          </a:fillRef>
          <a:effectRef idx="0">
            <a:schemeClr val="accent2"/>
          </a:effectRef>
          <a:fontRef idx="minor">
            <a:schemeClr val="dk1"/>
          </a:fontRef>
        </p:style>
        <p:txBody>
          <a:bodyPr wrap="none" rtlCol="0">
            <a:spAutoFit/>
          </a:bodyPr>
          <a:lstStyle/>
          <a:p>
            <a:pPr algn="ctr">
              <a:lnSpc>
                <a:spcPct val="150000"/>
              </a:lnSpc>
            </a:pPr>
            <a:r>
              <a:rPr lang="zh-CN" altLang="en-US" sz="2000" spc="300" dirty="0" smtClean="0">
                <a:solidFill>
                  <a:srgbClr val="FFFF00"/>
                </a:solidFill>
                <a:latin typeface="微软雅黑" pitchFamily="34" charset="-122"/>
                <a:ea typeface="微软雅黑" pitchFamily="34" charset="-122"/>
              </a:rPr>
              <a:t>主讲人：舒维霖</a:t>
            </a:r>
            <a:endParaRPr lang="en-US" altLang="zh-CN" sz="2000" spc="300" dirty="0" smtClean="0">
              <a:solidFill>
                <a:srgbClr val="FFFF00"/>
              </a:solidFill>
              <a:latin typeface="微软雅黑" pitchFamily="34" charset="-122"/>
              <a:ea typeface="微软雅黑" pitchFamily="34" charset="-122"/>
            </a:endParaRPr>
          </a:p>
          <a:p>
            <a:pPr algn="ctr">
              <a:lnSpc>
                <a:spcPct val="150000"/>
              </a:lnSpc>
            </a:pPr>
            <a:r>
              <a:rPr lang="zh-CN" altLang="en-US" sz="2000" spc="300" dirty="0" smtClean="0">
                <a:solidFill>
                  <a:srgbClr val="FFFF00"/>
                </a:solidFill>
                <a:latin typeface="微软雅黑" pitchFamily="34" charset="-122"/>
                <a:ea typeface="微软雅黑" pitchFamily="34" charset="-122"/>
              </a:rPr>
              <a:t>四川商务职业学院党委书记、院长、教授</a:t>
            </a:r>
            <a:endParaRPr lang="zh-CN" altLang="en-US" sz="2000" spc="300" dirty="0">
              <a:solidFill>
                <a:srgbClr val="FFFF00"/>
              </a:solidFill>
              <a:latin typeface="微软雅黑" pitchFamily="34" charset="-122"/>
              <a:ea typeface="微软雅黑" pitchFamily="34" charset="-122"/>
            </a:endParaRPr>
          </a:p>
        </p:txBody>
      </p:sp>
      <p:pic>
        <p:nvPicPr>
          <p:cNvPr id="43" name="图片 42"/>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0" y="0"/>
            <a:ext cx="2687202" cy="2297431"/>
          </a:xfrm>
          <a:prstGeom prst="rect">
            <a:avLst/>
          </a:prstGeom>
        </p:spPr>
      </p:pic>
      <p:pic>
        <p:nvPicPr>
          <p:cNvPr id="44" name="红歌颂.mp3">
            <a:hlinkClick r:id="" action="ppaction://media"/>
          </p:cNvPr>
          <p:cNvPicPr>
            <a:picLocks noChangeAspect="1"/>
          </p:cNvPicPr>
          <p:nvPr>
            <a:audioFile r:link="rId1"/>
            <p:extLst>
              <p:ext uri="{DAA4B4D4-6D71-4841-9C94-3DE7FCFB9230}">
                <p14:media xmlns:p14="http://schemas.microsoft.com/office/powerpoint/2010/main" xmlns="" r:embed="rId7"/>
              </p:ext>
            </p:extLst>
          </p:nvPr>
        </p:nvPicPr>
        <p:blipFill>
          <a:blip r:embed="rId8" cstate="print"/>
          <a:stretch>
            <a:fillRect/>
          </a:stretch>
        </p:blipFill>
        <p:spPr>
          <a:xfrm>
            <a:off x="-721310" y="732625"/>
            <a:ext cx="304800" cy="304800"/>
          </a:xfrm>
          <a:prstGeom prst="rect">
            <a:avLst/>
          </a:prstGeom>
        </p:spPr>
      </p:pic>
    </p:spTree>
    <p:extLst>
      <p:ext uri="{BB962C8B-B14F-4D97-AF65-F5344CB8AC3E}">
        <p14:creationId xmlns:p14="http://schemas.microsoft.com/office/powerpoint/2010/main" xmlns="" val="3370229548"/>
      </p:ext>
    </p:extLst>
  </p:cSld>
  <p:clrMapOvr>
    <a:masterClrMapping/>
  </p:clrMapOvr>
  <p:transition spd="med">
    <p:fade/>
  </p:transition>
  <p:timing>
    <p:tnLst>
      <p:par>
        <p:cTn id="1" dur="indefinite" restart="never" nodeType="tmRoot">
          <p:childTnLst>
            <p:audio>
              <p:cMediaNode vol="80000" numSld="999" showWhenStopped="0">
                <p:cTn id="2" repeatCount="indefinite" fill="remove" display="0">
                  <p:stCondLst>
                    <p:cond delay="indefinite"/>
                  </p:stCondLst>
                  <p:endCondLst>
                    <p:cond evt="onStopAudio" delay="0">
                      <p:tgtEl>
                        <p:sldTgt/>
                      </p:tgtEl>
                    </p:cond>
                  </p:endCondLst>
                </p:cTn>
                <p:tgtEl>
                  <p:spTgt spid="44"/>
                </p:tgtEl>
              </p:cMediaNode>
            </p:audio>
          </p:childTnLst>
        </p:cTn>
      </p:par>
    </p:tnLst>
    <p:bldLst>
      <p:bldP spid="46" grpId="0" bldLvl="0" autoUpdateAnimBg="0"/>
      <p:bldP spid="46" grpId="1" bldLvl="0" autoUpdateAnimBg="0"/>
      <p:bldP spid="46" grpId="2" bldLvl="0" autoUpdateAnimBg="0"/>
      <p:bldP spid="46" grpId="3" bldLvl="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5"/>
          <p:cNvSpPr txBox="1">
            <a:spLocks noChangeArrowheads="1"/>
          </p:cNvSpPr>
          <p:nvPr/>
        </p:nvSpPr>
        <p:spPr bwMode="ltGray">
          <a:xfrm>
            <a:off x="610823" y="205816"/>
            <a:ext cx="5803003" cy="461537"/>
          </a:xfrm>
          <a:prstGeom prst="rect">
            <a:avLst/>
          </a:prstGeom>
          <a:noFill/>
          <a:ln>
            <a:noFill/>
          </a:ln>
          <a:effectLst/>
          <a:extLst>
            <a:ext uri="{909E8E84-426E-40DD-AFC4-6F175D3DCCD1}">
              <a14:hiddenFill xmlns:a14="http://schemas.microsoft.com/office/drawing/2010/main" xmlns="">
                <a:gradFill rotWithShape="1">
                  <a:gsLst>
                    <a:gs pos="0">
                      <a:schemeClr val="bg1"/>
                    </a:gs>
                    <a:gs pos="100000">
                      <a:schemeClr val="accent1"/>
                    </a:gs>
                  </a:gsLst>
                  <a:lin ang="0" scaled="1"/>
                </a:gra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r>
              <a:rPr lang="zh-CN" altLang="en-US" sz="2399" dirty="0" smtClean="0">
                <a:solidFill>
                  <a:srgbClr val="002060"/>
                </a:solidFill>
                <a:effectLst>
                  <a:outerShdw blurRad="50800" dist="38100" dir="2700000" algn="tl" rotWithShape="0">
                    <a:prstClr val="black">
                      <a:alpha val="40000"/>
                    </a:prstClr>
                  </a:outerShdw>
                </a:effectLst>
                <a:latin typeface="微软雅黑" pitchFamily="34" charset="-122"/>
                <a:ea typeface="微软雅黑" pitchFamily="34" charset="-122"/>
              </a:rPr>
              <a:t>     从两个 “定力”来认识和把握主题</a:t>
            </a:r>
            <a:endParaRPr lang="en-US" altLang="zh-CN" sz="2399" dirty="0">
              <a:solidFill>
                <a:srgbClr val="002060"/>
              </a:solidFill>
              <a:effectLst>
                <a:outerShdw blurRad="50800" dist="38100" dir="2700000" algn="tl" rotWithShape="0">
                  <a:prstClr val="black">
                    <a:alpha val="40000"/>
                  </a:prstClr>
                </a:outerShdw>
              </a:effectLst>
              <a:latin typeface="微软雅黑" pitchFamily="34" charset="-122"/>
              <a:ea typeface="微软雅黑" pitchFamily="34" charset="-122"/>
            </a:endParaRPr>
          </a:p>
        </p:txBody>
      </p:sp>
      <p:pic>
        <p:nvPicPr>
          <p:cNvPr id="15" name="Picture 2" descr="E:\我图PPT\00001PNG素材\01党委政府\大红创意五角星.pn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714348" y="1357304"/>
            <a:ext cx="743000" cy="572151"/>
          </a:xfrm>
          <a:prstGeom prst="rect">
            <a:avLst/>
          </a:prstGeom>
          <a:noFill/>
          <a:extLst>
            <a:ext uri="{909E8E84-426E-40DD-AFC4-6F175D3DCCD1}">
              <a14:hiddenFill xmlns:a14="http://schemas.microsoft.com/office/drawing/2010/main" xmlns="">
                <a:solidFill>
                  <a:srgbClr val="FFFFFF"/>
                </a:solidFill>
              </a14:hiddenFill>
            </a:ext>
          </a:extLst>
        </p:spPr>
      </p:pic>
      <p:sp>
        <p:nvSpPr>
          <p:cNvPr id="25" name="矩形 24"/>
          <p:cNvSpPr/>
          <p:nvPr/>
        </p:nvSpPr>
        <p:spPr>
          <a:xfrm>
            <a:off x="1478757" y="850721"/>
            <a:ext cx="6786610" cy="1585316"/>
          </a:xfrm>
          <a:prstGeom prst="rect">
            <a:avLst/>
          </a:prstGeom>
          <a:solidFill>
            <a:srgbClr val="CC0000"/>
          </a:solidFill>
        </p:spPr>
        <p:style>
          <a:lnRef idx="0">
            <a:schemeClr val="accent2"/>
          </a:lnRef>
          <a:fillRef idx="3">
            <a:schemeClr val="accent2"/>
          </a:fillRef>
          <a:effectRef idx="3">
            <a:schemeClr val="accent2"/>
          </a:effectRef>
          <a:fontRef idx="minor">
            <a:schemeClr val="lt1"/>
          </a:fontRef>
        </p:style>
        <p:txBody>
          <a:bodyPr wrap="square" anchor="ctr" anchorCtr="0">
            <a:noAutofit/>
          </a:bodyPr>
          <a:lstStyle/>
          <a:p>
            <a:pPr algn="l">
              <a:lnSpc>
                <a:spcPct val="150000"/>
              </a:lnSpc>
            </a:pPr>
            <a:r>
              <a:rPr lang="zh-CN" altLang="en-US" sz="1799" dirty="0" smtClean="0">
                <a:solidFill>
                  <a:srgbClr val="FFFF00"/>
                </a:solidFill>
                <a:latin typeface="微软雅黑" pitchFamily="34" charset="-122"/>
                <a:ea typeface="微软雅黑" pitchFamily="34" charset="-122"/>
              </a:rPr>
              <a:t>这个主题集中表明了：</a:t>
            </a:r>
            <a:endParaRPr lang="en-US" altLang="zh-CN" sz="1799" dirty="0" smtClean="0">
              <a:solidFill>
                <a:srgbClr val="FFFF00"/>
              </a:solidFill>
              <a:latin typeface="微软雅黑" pitchFamily="34" charset="-122"/>
              <a:ea typeface="微软雅黑" pitchFamily="34" charset="-122"/>
            </a:endParaRPr>
          </a:p>
          <a:p>
            <a:pPr algn="l">
              <a:lnSpc>
                <a:spcPct val="150000"/>
              </a:lnSpc>
            </a:pPr>
            <a:r>
              <a:rPr lang="zh-CN" altLang="en-US" sz="1799" dirty="0" smtClean="0">
                <a:solidFill>
                  <a:srgbClr val="FFFF00"/>
                </a:solidFill>
                <a:latin typeface="微软雅黑" pitchFamily="34" charset="-122"/>
                <a:ea typeface="微软雅黑" pitchFamily="34" charset="-122"/>
              </a:rPr>
              <a:t>      省委和全省党员干部牢固树立“四个意识”</a:t>
            </a:r>
            <a:r>
              <a:rPr lang="zh-CN" altLang="en-US" sz="1799" dirty="0">
                <a:solidFill>
                  <a:srgbClr val="FFFF00"/>
                </a:solidFill>
                <a:latin typeface="微软雅黑" pitchFamily="34" charset="-122"/>
                <a:ea typeface="微软雅黑" pitchFamily="34" charset="-122"/>
              </a:rPr>
              <a:t>、</a:t>
            </a:r>
            <a:r>
              <a:rPr lang="zh-CN" altLang="en-US" sz="1799" dirty="0" smtClean="0">
                <a:solidFill>
                  <a:srgbClr val="FFFF00"/>
                </a:solidFill>
                <a:latin typeface="微软雅黑" pitchFamily="34" charset="-122"/>
                <a:ea typeface="微软雅黑" pitchFamily="34" charset="-122"/>
              </a:rPr>
              <a:t>同以习近平总书记为核心的党中央保持高度一致的坚强政治定力</a:t>
            </a:r>
            <a:endParaRPr lang="zh-CN" altLang="en-US" sz="1799" dirty="0">
              <a:solidFill>
                <a:srgbClr val="FFFF00"/>
              </a:solidFill>
              <a:latin typeface="微软雅黑" pitchFamily="34" charset="-122"/>
              <a:ea typeface="微软雅黑" pitchFamily="34" charset="-122"/>
            </a:endParaRPr>
          </a:p>
        </p:txBody>
      </p:sp>
      <p:sp>
        <p:nvSpPr>
          <p:cNvPr id="26" name="矩形 25"/>
          <p:cNvSpPr/>
          <p:nvPr/>
        </p:nvSpPr>
        <p:spPr>
          <a:xfrm>
            <a:off x="1457348" y="2929388"/>
            <a:ext cx="6829428" cy="1338828"/>
          </a:xfrm>
          <a:prstGeom prst="rect">
            <a:avLst/>
          </a:prstGeom>
          <a:solidFill>
            <a:srgbClr val="CC0000"/>
          </a:solidFill>
        </p:spPr>
        <p:style>
          <a:lnRef idx="0">
            <a:schemeClr val="accent2"/>
          </a:lnRef>
          <a:fillRef idx="3">
            <a:schemeClr val="accent2"/>
          </a:fillRef>
          <a:effectRef idx="3">
            <a:schemeClr val="accent2"/>
          </a:effectRef>
          <a:fontRef idx="minor">
            <a:schemeClr val="lt1"/>
          </a:fontRef>
        </p:style>
        <p:txBody>
          <a:bodyPr wrap="square" anchor="ctr" anchorCtr="0">
            <a:spAutoFit/>
          </a:bodyPr>
          <a:lstStyle/>
          <a:p>
            <a:pPr>
              <a:lnSpc>
                <a:spcPct val="150000"/>
              </a:lnSpc>
            </a:pPr>
            <a:r>
              <a:rPr lang="zh-CN" altLang="en-US" dirty="0" smtClean="0">
                <a:solidFill>
                  <a:srgbClr val="FFFF00"/>
                </a:solidFill>
              </a:rPr>
              <a:t>这个主题充分体现了</a:t>
            </a:r>
            <a:endParaRPr lang="en-US" altLang="zh-CN" dirty="0" smtClean="0">
              <a:solidFill>
                <a:srgbClr val="FFFF00"/>
              </a:solidFill>
            </a:endParaRPr>
          </a:p>
          <a:p>
            <a:pPr>
              <a:lnSpc>
                <a:spcPct val="150000"/>
              </a:lnSpc>
            </a:pPr>
            <a:r>
              <a:rPr lang="zh-CN" altLang="en-US" dirty="0" smtClean="0">
                <a:solidFill>
                  <a:srgbClr val="FFFF00"/>
                </a:solidFill>
              </a:rPr>
              <a:t>       省委坚持把发展作为第一要务</a:t>
            </a:r>
            <a:r>
              <a:rPr lang="zh-CN" altLang="en-US" dirty="0">
                <a:solidFill>
                  <a:srgbClr val="FFFF00"/>
                </a:solidFill>
              </a:rPr>
              <a:t>、</a:t>
            </a:r>
            <a:r>
              <a:rPr lang="zh-CN" altLang="en-US" dirty="0" smtClean="0">
                <a:solidFill>
                  <a:srgbClr val="FFFF00"/>
                </a:solidFill>
              </a:rPr>
              <a:t>把人民群众对美好生活的向往作为奋斗目标，一张蓝图绘到底、一届接着一届干的发展定力</a:t>
            </a:r>
            <a:endParaRPr lang="zh-CN" altLang="zh-CN" dirty="0">
              <a:solidFill>
                <a:srgbClr val="FFFF00"/>
              </a:solidFill>
            </a:endParaRPr>
          </a:p>
        </p:txBody>
      </p:sp>
      <p:pic>
        <p:nvPicPr>
          <p:cNvPr id="9" name="Picture 2" descr="E:\我图PPT\00001PNG素材\01党委政府\大红创意五角星.pn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714348" y="3000378"/>
            <a:ext cx="743000" cy="572151"/>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2"/>
          <p:cNvPicPr>
            <a:picLocks noChangeAspect="1" noChangeArrowheads="1"/>
          </p:cNvPicPr>
          <p:nvPr/>
        </p:nvPicPr>
        <p:blipFill>
          <a:blip r:embed="rId4" cstate="email">
            <a:extLst>
              <a:ext uri="{28A0092B-C50C-407E-A947-70E740481C1C}">
                <a14:useLocalDpi xmlns:a14="http://schemas.microsoft.com/office/drawing/2010/main" xmlns="" val="0"/>
              </a:ext>
            </a:extLst>
          </a:blip>
          <a:stretch>
            <a:fillRect/>
          </a:stretch>
        </p:blipFill>
        <p:spPr bwMode="auto">
          <a:xfrm>
            <a:off x="8286776" y="4286262"/>
            <a:ext cx="609412" cy="616430"/>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52" descr="4400"/>
          <p:cNvPicPr>
            <a:picLocks noChangeAspect="1" noChangeArrowheads="1"/>
          </p:cNvPicPr>
          <p:nvPr/>
        </p:nvPicPr>
        <p:blipFill>
          <a:blip r:embed="rId5" cstate="email">
            <a:lum contrast="20000"/>
            <a:extLst>
              <a:ext uri="{28A0092B-C50C-407E-A947-70E740481C1C}">
                <a14:useLocalDpi xmlns:a14="http://schemas.microsoft.com/office/drawing/2010/main" xmlns="" val="0"/>
              </a:ext>
            </a:extLst>
          </a:blip>
          <a:srcRect/>
          <a:stretch>
            <a:fillRect/>
          </a:stretch>
        </p:blipFill>
        <p:spPr bwMode="auto">
          <a:xfrm flipH="1">
            <a:off x="5652120" y="3485063"/>
            <a:ext cx="3491876" cy="165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065172627"/>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714348" y="1428742"/>
            <a:ext cx="1357322" cy="1714512"/>
            <a:chOff x="816421" y="1307232"/>
            <a:chExt cx="883514" cy="888600"/>
          </a:xfrm>
        </p:grpSpPr>
        <p:grpSp>
          <p:nvGrpSpPr>
            <p:cNvPr id="3" name="组合 71"/>
            <p:cNvGrpSpPr>
              <a:grpSpLocks/>
            </p:cNvGrpSpPr>
            <p:nvPr/>
          </p:nvGrpSpPr>
          <p:grpSpPr bwMode="auto">
            <a:xfrm>
              <a:off x="816421" y="1307232"/>
              <a:ext cx="883514" cy="888600"/>
              <a:chOff x="-1843032" y="1634255"/>
              <a:chExt cx="786401" cy="792408"/>
            </a:xfrm>
          </p:grpSpPr>
          <p:grpSp>
            <p:nvGrpSpPr>
              <p:cNvPr id="5" name="组合 72"/>
              <p:cNvGrpSpPr>
                <a:grpSpLocks/>
              </p:cNvGrpSpPr>
              <p:nvPr/>
            </p:nvGrpSpPr>
            <p:grpSpPr bwMode="auto">
              <a:xfrm>
                <a:off x="-1843032" y="1634255"/>
                <a:ext cx="786401" cy="792408"/>
                <a:chOff x="1414834" y="1711414"/>
                <a:chExt cx="786401" cy="792408"/>
              </a:xfrm>
            </p:grpSpPr>
            <p:grpSp>
              <p:nvGrpSpPr>
                <p:cNvPr id="17" name="组合 84"/>
                <p:cNvGrpSpPr>
                  <a:grpSpLocks/>
                </p:cNvGrpSpPr>
                <p:nvPr/>
              </p:nvGrpSpPr>
              <p:grpSpPr bwMode="auto">
                <a:xfrm>
                  <a:off x="1414834" y="1711414"/>
                  <a:ext cx="786401" cy="792408"/>
                  <a:chOff x="1836688" y="2579062"/>
                  <a:chExt cx="1727202" cy="1701801"/>
                </a:xfrm>
              </p:grpSpPr>
              <p:pic>
                <p:nvPicPr>
                  <p:cNvPr id="19" name="Picture 17" descr="circuler_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gray">
                  <a:xfrm>
                    <a:off x="1836688" y="2579062"/>
                    <a:ext cx="1727200" cy="16967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Oval 18"/>
                  <p:cNvSpPr>
                    <a:spLocks noChangeArrowheads="1"/>
                  </p:cNvSpPr>
                  <p:nvPr/>
                </p:nvSpPr>
                <p:spPr bwMode="gray">
                  <a:xfrm>
                    <a:off x="1836688" y="2579062"/>
                    <a:ext cx="1727202" cy="1701801"/>
                  </a:xfrm>
                  <a:prstGeom prst="ellipse">
                    <a:avLst/>
                  </a:prstGeom>
                  <a:gradFill rotWithShape="0">
                    <a:gsLst>
                      <a:gs pos="0">
                        <a:srgbClr val="C00000"/>
                      </a:gs>
                      <a:gs pos="50000">
                        <a:srgbClr val="FF3300"/>
                      </a:gs>
                      <a:gs pos="100000">
                        <a:srgbClr val="FF8A00"/>
                      </a:gs>
                    </a:gsLst>
                    <a:lin ang="13500000" scaled="1"/>
                  </a:gradFill>
                  <a:ln>
                    <a:noFill/>
                  </a:ln>
                  <a:extLst/>
                </p:spPr>
                <p:txBody>
                  <a:bodyPr wrap="none" anchor="ctr"/>
                  <a:lstStyle/>
                  <a:p>
                    <a:pPr algn="ctr" fontAlgn="auto">
                      <a:spcBef>
                        <a:spcPts val="0"/>
                      </a:spcBef>
                      <a:spcAft>
                        <a:spcPts val="0"/>
                      </a:spcAft>
                      <a:defRPr/>
                    </a:pPr>
                    <a:endParaRPr lang="zh-CN" altLang="en-US" sz="2799" kern="0" dirty="0">
                      <a:solidFill>
                        <a:srgbClr val="FFFF7A"/>
                      </a:solidFill>
                      <a:latin typeface="Arial Black" pitchFamily="34" charset="0"/>
                      <a:cs typeface="Arial" pitchFamily="34" charset="0"/>
                    </a:endParaRPr>
                  </a:p>
                </p:txBody>
              </p:sp>
            </p:grpSp>
            <p:pic>
              <p:nvPicPr>
                <p:cNvPr id="18" name="Picture 19" descr="Picture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gray">
                <a:xfrm>
                  <a:off x="1497475" y="1725334"/>
                  <a:ext cx="621120" cy="2799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6" name="Group 20"/>
              <p:cNvGrpSpPr>
                <a:grpSpLocks/>
              </p:cNvGrpSpPr>
              <p:nvPr/>
            </p:nvGrpSpPr>
            <p:grpSpPr bwMode="auto">
              <a:xfrm rot="-1297425" flipH="1" flipV="1">
                <a:off x="-1786389" y="2243574"/>
                <a:ext cx="678748" cy="158142"/>
                <a:chOff x="2522" y="1060"/>
                <a:chExt cx="900" cy="236"/>
              </a:xfrm>
            </p:grpSpPr>
            <p:grpSp>
              <p:nvGrpSpPr>
                <p:cNvPr id="7" name="Group 21"/>
                <p:cNvGrpSpPr>
                  <a:grpSpLocks/>
                </p:cNvGrpSpPr>
                <p:nvPr/>
              </p:nvGrpSpPr>
              <p:grpSpPr bwMode="auto">
                <a:xfrm>
                  <a:off x="2522" y="1060"/>
                  <a:ext cx="742" cy="186"/>
                  <a:chOff x="1565" y="2568"/>
                  <a:chExt cx="1118" cy="279"/>
                </a:xfrm>
              </p:grpSpPr>
              <p:sp>
                <p:nvSpPr>
                  <p:cNvPr id="13" name="AutoShape 22"/>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4" name="AutoShape 23"/>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5" name="AutoShape 24"/>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6" name="AutoShape 25"/>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grpSp>
            <p:grpSp>
              <p:nvGrpSpPr>
                <p:cNvPr id="8" name="Group 26"/>
                <p:cNvGrpSpPr>
                  <a:grpSpLocks/>
                </p:cNvGrpSpPr>
                <p:nvPr/>
              </p:nvGrpSpPr>
              <p:grpSpPr bwMode="auto">
                <a:xfrm rot="1353540">
                  <a:off x="2680" y="1110"/>
                  <a:ext cx="742" cy="186"/>
                  <a:chOff x="1565" y="2568"/>
                  <a:chExt cx="1118" cy="279"/>
                </a:xfrm>
              </p:grpSpPr>
              <p:sp>
                <p:nvSpPr>
                  <p:cNvPr id="9" name="AutoShape 27"/>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0" name="AutoShape 28"/>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1" name="AutoShape 29"/>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2" name="AutoShape 30"/>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grpSp>
          </p:grpSp>
        </p:grpSp>
        <p:sp>
          <p:nvSpPr>
            <p:cNvPr id="4" name="矩形 3"/>
            <p:cNvSpPr/>
            <p:nvPr/>
          </p:nvSpPr>
          <p:spPr>
            <a:xfrm>
              <a:off x="970283" y="1432588"/>
              <a:ext cx="542480" cy="542681"/>
            </a:xfrm>
            <a:prstGeom prst="rect">
              <a:avLst/>
            </a:prstGeom>
            <a:blipFill dpi="0" rotWithShape="1">
              <a:blip r:embed="rId4" cstate="screen">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矩形 20"/>
          <p:cNvSpPr/>
          <p:nvPr/>
        </p:nvSpPr>
        <p:spPr>
          <a:xfrm>
            <a:off x="2143108" y="1360492"/>
            <a:ext cx="6605356" cy="1569660"/>
          </a:xfrm>
          <a:prstGeom prst="rect">
            <a:avLst/>
          </a:prstGeom>
        </p:spPr>
        <p:txBody>
          <a:bodyPr wrap="square">
            <a:spAutoFit/>
          </a:bodyPr>
          <a:lstStyle/>
          <a:p>
            <a:pPr>
              <a:lnSpc>
                <a:spcPct val="150000"/>
              </a:lnSpc>
            </a:pPr>
            <a:r>
              <a:rPr lang="zh-CN" altLang="en-US" sz="3200" dirty="0" smtClean="0">
                <a:solidFill>
                  <a:srgbClr val="002060"/>
                </a:solidFill>
                <a:latin typeface="+mj-ea"/>
                <a:ea typeface="+mj-ea"/>
              </a:rPr>
              <a:t>第三部分   </a:t>
            </a:r>
            <a:endParaRPr lang="en-US" altLang="zh-CN" sz="3200" dirty="0" smtClean="0">
              <a:solidFill>
                <a:srgbClr val="002060"/>
              </a:solidFill>
              <a:latin typeface="+mj-ea"/>
              <a:ea typeface="+mj-ea"/>
            </a:endParaRPr>
          </a:p>
          <a:p>
            <a:pPr>
              <a:lnSpc>
                <a:spcPct val="150000"/>
              </a:lnSpc>
            </a:pPr>
            <a:r>
              <a:rPr lang="zh-CN" altLang="en-US" sz="3200" dirty="0" smtClean="0">
                <a:solidFill>
                  <a:srgbClr val="002060"/>
                </a:solidFill>
                <a:latin typeface="+mj-ea"/>
                <a:ea typeface="+mj-ea"/>
              </a:rPr>
              <a:t>深刻认识和把握过去五年奋斗历程</a:t>
            </a:r>
            <a:endParaRPr lang="zh-CN" altLang="en-US" sz="3200" dirty="0">
              <a:solidFill>
                <a:srgbClr val="002060"/>
              </a:solidFill>
              <a:latin typeface="+mj-ea"/>
              <a:ea typeface="+mj-ea"/>
            </a:endParaRPr>
          </a:p>
        </p:txBody>
      </p:sp>
      <p:pic>
        <p:nvPicPr>
          <p:cNvPr id="22" name="Picture 52" descr="4400"/>
          <p:cNvPicPr>
            <a:picLocks noChangeAspect="1" noChangeArrowheads="1"/>
          </p:cNvPicPr>
          <p:nvPr/>
        </p:nvPicPr>
        <p:blipFill>
          <a:blip r:embed="rId5" cstate="email">
            <a:lum contrast="20000"/>
            <a:extLst>
              <a:ext uri="{28A0092B-C50C-407E-A947-70E740481C1C}">
                <a14:useLocalDpi xmlns:a14="http://schemas.microsoft.com/office/drawing/2010/main" xmlns="" val="0"/>
              </a:ext>
            </a:extLst>
          </a:blip>
          <a:srcRect/>
          <a:stretch>
            <a:fillRect/>
          </a:stretch>
        </p:blipFill>
        <p:spPr bwMode="auto">
          <a:xfrm flipH="1">
            <a:off x="4071934" y="2734569"/>
            <a:ext cx="5072062" cy="24089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p:nvPr/>
        </p:nvSpPr>
        <p:spPr>
          <a:xfrm>
            <a:off x="2214546" y="1071552"/>
            <a:ext cx="3738464" cy="571505"/>
          </a:xfrm>
          <a:prstGeom prst="roundRect">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1999" dirty="0" smtClean="0">
                <a:solidFill>
                  <a:srgbClr val="FFFF00"/>
                </a:solidFill>
                <a:latin typeface="微软雅黑" panose="020B0503020204020204" pitchFamily="34" charset="-122"/>
                <a:ea typeface="微软雅黑" panose="020B0503020204020204" pitchFamily="34" charset="-122"/>
              </a:rPr>
              <a:t>  落实了</a:t>
            </a:r>
            <a:r>
              <a:rPr lang="zh-CN" altLang="en-US" sz="1999" spc="300" dirty="0" smtClean="0">
                <a:solidFill>
                  <a:srgbClr val="FFFF00"/>
                </a:solidFill>
                <a:latin typeface="微软雅黑" panose="020B0503020204020204" pitchFamily="34" charset="-122"/>
                <a:ea typeface="微软雅黑" panose="020B0503020204020204" pitchFamily="34" charset="-122"/>
              </a:rPr>
              <a:t>一个总体布局</a:t>
            </a:r>
            <a:endParaRPr lang="zh-CN" altLang="en-US" sz="1999" spc="300" dirty="0">
              <a:solidFill>
                <a:srgbClr val="FFFF00"/>
              </a:solidFill>
              <a:latin typeface="微软雅黑" panose="020B0503020204020204" pitchFamily="34" charset="-122"/>
              <a:ea typeface="微软雅黑" panose="020B0503020204020204" pitchFamily="34" charset="-122"/>
            </a:endParaRPr>
          </a:p>
        </p:txBody>
      </p:sp>
      <p:pic>
        <p:nvPicPr>
          <p:cNvPr id="15" name="Picture 2" descr="E:\我图PPT\00001PNG素材\01党委政府\大红创意五角星.pn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1285852" y="1000115"/>
            <a:ext cx="999809" cy="572152"/>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矩形 10"/>
          <p:cNvSpPr/>
          <p:nvPr/>
        </p:nvSpPr>
        <p:spPr>
          <a:xfrm>
            <a:off x="785786" y="214296"/>
            <a:ext cx="6082114" cy="523220"/>
          </a:xfrm>
          <a:prstGeom prst="rect">
            <a:avLst/>
          </a:prstGeom>
        </p:spPr>
        <p:txBody>
          <a:bodyPr wrap="none">
            <a:spAutoFit/>
          </a:bodyPr>
          <a:lstStyle/>
          <a:p>
            <a:r>
              <a:rPr lang="zh-CN" altLang="en-US" sz="2800" spc="300" dirty="0" smtClean="0">
                <a:solidFill>
                  <a:srgbClr val="002060"/>
                </a:solidFill>
                <a:latin typeface="微软雅黑" pitchFamily="34" charset="-122"/>
                <a:ea typeface="微软雅黑" pitchFamily="34" charset="-122"/>
              </a:rPr>
              <a:t>     认识和把握过去五年奋斗历程</a:t>
            </a:r>
            <a:endParaRPr lang="zh-CN" altLang="en-US" sz="2800" spc="300" dirty="0">
              <a:solidFill>
                <a:srgbClr val="002060"/>
              </a:solidFill>
              <a:latin typeface="微软雅黑" pitchFamily="34" charset="-122"/>
              <a:ea typeface="微软雅黑" pitchFamily="34" charset="-122"/>
            </a:endParaRPr>
          </a:p>
        </p:txBody>
      </p:sp>
      <p:pic>
        <p:nvPicPr>
          <p:cNvPr id="12" name="Picture 2" descr="E:\我图PPT\00001PNG素材\01党委政府\大红创意五角星.pn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1357290" y="1928808"/>
            <a:ext cx="743000" cy="572151"/>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Picture 2" descr="E:\我图PPT\00001PNG素材\01党委政府\大红创意五角星.pn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1285852" y="2786064"/>
            <a:ext cx="743000" cy="572151"/>
          </a:xfrm>
          <a:prstGeom prst="rect">
            <a:avLst/>
          </a:prstGeom>
          <a:noFill/>
          <a:extLst>
            <a:ext uri="{909E8E84-426E-40DD-AFC4-6F175D3DCCD1}">
              <a14:hiddenFill xmlns:a14="http://schemas.microsoft.com/office/drawing/2010/main" xmlns="">
                <a:solidFill>
                  <a:srgbClr val="FFFFFF"/>
                </a:solidFill>
              </a14:hiddenFill>
            </a:ext>
          </a:extLst>
        </p:spPr>
      </p:pic>
      <p:pic>
        <p:nvPicPr>
          <p:cNvPr id="16" name="Picture 2" descr="E:\我图PPT\00001PNG素材\01党委政府\大红创意五角星.pn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1285852" y="3571882"/>
            <a:ext cx="743000" cy="572151"/>
          </a:xfrm>
          <a:prstGeom prst="rect">
            <a:avLst/>
          </a:prstGeom>
          <a:noFill/>
          <a:extLst>
            <a:ext uri="{909E8E84-426E-40DD-AFC4-6F175D3DCCD1}">
              <a14:hiddenFill xmlns:a14="http://schemas.microsoft.com/office/drawing/2010/main" xmlns="">
                <a:solidFill>
                  <a:srgbClr val="FFFFFF"/>
                </a:solidFill>
              </a14:hiddenFill>
            </a:ext>
          </a:extLst>
        </p:spPr>
      </p:pic>
      <p:sp>
        <p:nvSpPr>
          <p:cNvPr id="17" name="圆角矩形 16"/>
          <p:cNvSpPr/>
          <p:nvPr/>
        </p:nvSpPr>
        <p:spPr>
          <a:xfrm>
            <a:off x="2214546" y="2000246"/>
            <a:ext cx="5381790" cy="500066"/>
          </a:xfrm>
          <a:prstGeom prst="roundRect">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1999" spc="300" dirty="0" smtClean="0">
                <a:solidFill>
                  <a:srgbClr val="FFFF00"/>
                </a:solidFill>
                <a:latin typeface="微软雅黑" panose="020B0503020204020204" pitchFamily="34" charset="-122"/>
                <a:ea typeface="微软雅黑" panose="020B0503020204020204" pitchFamily="34" charset="-122"/>
              </a:rPr>
              <a:t>取得了经济社会发展十一个方面成就</a:t>
            </a:r>
            <a:endParaRPr lang="zh-CN" altLang="en-US" sz="1999" spc="300" dirty="0">
              <a:solidFill>
                <a:srgbClr val="FFFF00"/>
              </a:solidFill>
              <a:latin typeface="微软雅黑" panose="020B0503020204020204" pitchFamily="34" charset="-122"/>
              <a:ea typeface="微软雅黑" panose="020B0503020204020204" pitchFamily="34" charset="-122"/>
            </a:endParaRPr>
          </a:p>
        </p:txBody>
      </p:sp>
      <p:sp>
        <p:nvSpPr>
          <p:cNvPr id="19" name="圆角矩形 18"/>
          <p:cNvSpPr/>
          <p:nvPr/>
        </p:nvSpPr>
        <p:spPr>
          <a:xfrm>
            <a:off x="2214546" y="2857502"/>
            <a:ext cx="5885846" cy="500066"/>
          </a:xfrm>
          <a:prstGeom prst="roundRect">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1999" spc="300" dirty="0" smtClean="0">
                <a:solidFill>
                  <a:srgbClr val="FFFF00"/>
                </a:solidFill>
                <a:latin typeface="微软雅黑" panose="020B0503020204020204" pitchFamily="34" charset="-122"/>
                <a:ea typeface="微软雅黑" panose="020B0503020204020204" pitchFamily="34" charset="-122"/>
              </a:rPr>
              <a:t> 着重抓了事关全局和长远的五件大事难事</a:t>
            </a:r>
            <a:endParaRPr lang="zh-CN" altLang="en-US" sz="1999" spc="300" dirty="0">
              <a:solidFill>
                <a:srgbClr val="FFFF00"/>
              </a:solidFill>
              <a:latin typeface="微软雅黑" panose="020B0503020204020204" pitchFamily="34" charset="-122"/>
              <a:ea typeface="微软雅黑" panose="020B0503020204020204" pitchFamily="34" charset="-122"/>
            </a:endParaRPr>
          </a:p>
        </p:txBody>
      </p:sp>
      <p:sp>
        <p:nvSpPr>
          <p:cNvPr id="20" name="圆角矩形 19"/>
          <p:cNvSpPr/>
          <p:nvPr/>
        </p:nvSpPr>
        <p:spPr>
          <a:xfrm>
            <a:off x="2214546" y="3571882"/>
            <a:ext cx="3077534" cy="571504"/>
          </a:xfrm>
          <a:prstGeom prst="roundRect">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1999" dirty="0" smtClean="0">
                <a:solidFill>
                  <a:srgbClr val="FFFF00"/>
                </a:solidFill>
                <a:latin typeface="微软雅黑" panose="020B0503020204020204" pitchFamily="34" charset="-122"/>
                <a:ea typeface="微软雅黑" panose="020B0503020204020204" pitchFamily="34" charset="-122"/>
              </a:rPr>
              <a:t>  收获了</a:t>
            </a:r>
            <a:r>
              <a:rPr lang="zh-CN" altLang="en-US" sz="1999" spc="300" dirty="0" smtClean="0">
                <a:solidFill>
                  <a:srgbClr val="FFFF00"/>
                </a:solidFill>
                <a:latin typeface="微软雅黑" panose="020B0503020204020204" pitchFamily="34" charset="-122"/>
                <a:ea typeface="微软雅黑" panose="020B0503020204020204" pitchFamily="34" charset="-122"/>
              </a:rPr>
              <a:t>六条经验启示</a:t>
            </a:r>
            <a:endParaRPr lang="zh-CN" altLang="en-US" sz="1999" spc="300" dirty="0">
              <a:solidFill>
                <a:srgbClr val="FFFF00"/>
              </a:solidFill>
              <a:latin typeface="微软雅黑" panose="020B0503020204020204" pitchFamily="34" charset="-122"/>
              <a:ea typeface="微软雅黑" panose="020B0503020204020204" pitchFamily="34" charset="-122"/>
            </a:endParaRPr>
          </a:p>
        </p:txBody>
      </p:sp>
      <p:pic>
        <p:nvPicPr>
          <p:cNvPr id="21" name="Picture 2"/>
          <p:cNvPicPr>
            <a:picLocks noChangeAspect="1" noChangeArrowheads="1"/>
          </p:cNvPicPr>
          <p:nvPr/>
        </p:nvPicPr>
        <p:blipFill>
          <a:blip r:embed="rId4" cstate="email">
            <a:extLst>
              <a:ext uri="{28A0092B-C50C-407E-A947-70E740481C1C}">
                <a14:useLocalDpi xmlns:a14="http://schemas.microsoft.com/office/drawing/2010/main" xmlns="" val="0"/>
              </a:ext>
            </a:extLst>
          </a:blip>
          <a:stretch>
            <a:fillRect/>
          </a:stretch>
        </p:blipFill>
        <p:spPr bwMode="auto">
          <a:xfrm>
            <a:off x="8286776" y="4286262"/>
            <a:ext cx="609412" cy="616430"/>
          </a:xfrm>
          <a:prstGeom prst="rect">
            <a:avLst/>
          </a:prstGeom>
          <a:noFill/>
          <a:extLst>
            <a:ext uri="{909E8E84-426E-40DD-AFC4-6F175D3DCCD1}">
              <a14:hiddenFill xmlns:a14="http://schemas.microsoft.com/office/drawing/2010/main" xmlns="">
                <a:solidFill>
                  <a:srgbClr val="FFFFFF"/>
                </a:solidFill>
              </a14:hiddenFill>
            </a:ext>
          </a:extLst>
        </p:spPr>
      </p:pic>
      <p:pic>
        <p:nvPicPr>
          <p:cNvPr id="13" name="Picture 52" descr="4400"/>
          <p:cNvPicPr>
            <a:picLocks noChangeAspect="1" noChangeArrowheads="1"/>
          </p:cNvPicPr>
          <p:nvPr/>
        </p:nvPicPr>
        <p:blipFill>
          <a:blip r:embed="rId5" cstate="email">
            <a:lum contrast="20000"/>
            <a:extLst>
              <a:ext uri="{28A0092B-C50C-407E-A947-70E740481C1C}">
                <a14:useLocalDpi xmlns:a14="http://schemas.microsoft.com/office/drawing/2010/main" xmlns="" val="0"/>
              </a:ext>
            </a:extLst>
          </a:blip>
          <a:srcRect/>
          <a:stretch>
            <a:fillRect/>
          </a:stretch>
        </p:blipFill>
        <p:spPr bwMode="auto">
          <a:xfrm flipH="1">
            <a:off x="4716016" y="3040469"/>
            <a:ext cx="4427980" cy="21030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866845299"/>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00100" y="0"/>
            <a:ext cx="7579319" cy="657872"/>
          </a:xfrm>
          <a:prstGeom prst="rect">
            <a:avLst/>
          </a:prstGeom>
        </p:spPr>
        <p:txBody>
          <a:bodyPr wrap="none">
            <a:spAutoFit/>
          </a:bodyPr>
          <a:lstStyle/>
          <a:p>
            <a:pPr>
              <a:lnSpc>
                <a:spcPct val="150000"/>
              </a:lnSpc>
            </a:pPr>
            <a:r>
              <a:rPr lang="zh-CN" altLang="en-US" sz="2800" dirty="0" smtClean="0">
                <a:solidFill>
                  <a:srgbClr val="002060"/>
                </a:solidFill>
                <a:latin typeface="方正黑体简体" panose="02010601030101010101" pitchFamily="2" charset="-122"/>
                <a:ea typeface="方正黑体简体" panose="02010601030101010101" pitchFamily="2" charset="-122"/>
              </a:rPr>
              <a:t> </a:t>
            </a:r>
            <a:r>
              <a:rPr lang="zh-CN" altLang="en-US" sz="2800" spc="300" dirty="0" smtClean="0">
                <a:solidFill>
                  <a:schemeClr val="accent2"/>
                </a:solidFill>
                <a:latin typeface="+mj-ea"/>
                <a:ea typeface="+mj-ea"/>
              </a:rPr>
              <a:t>一个总体布局</a:t>
            </a:r>
            <a:r>
              <a:rPr lang="en-US" altLang="zh-CN" sz="2800" spc="300" dirty="0" smtClean="0">
                <a:solidFill>
                  <a:schemeClr val="accent2"/>
                </a:solidFill>
                <a:latin typeface="+mj-ea"/>
                <a:ea typeface="+mj-ea"/>
              </a:rPr>
              <a:t>——</a:t>
            </a:r>
            <a:r>
              <a:rPr lang="zh-CN" altLang="en-US" sz="2800" spc="300" dirty="0" smtClean="0">
                <a:solidFill>
                  <a:schemeClr val="accent2"/>
                </a:solidFill>
                <a:latin typeface="+mj-ea"/>
                <a:ea typeface="+mj-ea"/>
              </a:rPr>
              <a:t>治蜀兴川总体工作布局</a:t>
            </a:r>
            <a:endParaRPr lang="en-US" altLang="zh-CN" sz="2800" spc="300" dirty="0" smtClean="0">
              <a:solidFill>
                <a:schemeClr val="accent2"/>
              </a:solidFill>
              <a:latin typeface="+mj-ea"/>
              <a:ea typeface="+mj-ea"/>
            </a:endParaRPr>
          </a:p>
        </p:txBody>
      </p:sp>
      <p:sp>
        <p:nvSpPr>
          <p:cNvPr id="3" name="矩形 2"/>
          <p:cNvSpPr/>
          <p:nvPr/>
        </p:nvSpPr>
        <p:spPr>
          <a:xfrm>
            <a:off x="357158" y="1000114"/>
            <a:ext cx="1857388" cy="3267689"/>
          </a:xfrm>
          <a:prstGeom prst="rect">
            <a:avLst/>
          </a:prstGeom>
        </p:spPr>
        <p:txBody>
          <a:bodyPr wrap="square">
            <a:spAutoFit/>
          </a:bodyPr>
          <a:lstStyle/>
          <a:p>
            <a:pPr>
              <a:lnSpc>
                <a:spcPct val="150000"/>
              </a:lnSpc>
            </a:pPr>
            <a:r>
              <a:rPr lang="zh-CN" altLang="en-US" sz="2000" spc="300" dirty="0" smtClean="0">
                <a:solidFill>
                  <a:srgbClr val="FF0000"/>
                </a:solidFill>
                <a:latin typeface="Calibri" pitchFamily="34" charset="0"/>
                <a:ea typeface="宋体" pitchFamily="2" charset="-122"/>
                <a:cs typeface="Times New Roman" pitchFamily="18" charset="0"/>
              </a:rPr>
              <a:t>●</a:t>
            </a:r>
            <a:r>
              <a:rPr lang="zh-CN" altLang="en-US" sz="2000" spc="300" dirty="0" smtClean="0">
                <a:solidFill>
                  <a:srgbClr val="FF0000"/>
                </a:solidFill>
              </a:rPr>
              <a:t>明确“贯彻落实党的十八大精神，与全国同步全面建成小康社会”全省工作主题</a:t>
            </a:r>
            <a:endParaRPr lang="en-US" altLang="zh-CN" sz="2000" spc="300" dirty="0" smtClean="0">
              <a:solidFill>
                <a:srgbClr val="FF0000"/>
              </a:solidFill>
            </a:endParaRPr>
          </a:p>
        </p:txBody>
      </p:sp>
      <p:sp>
        <p:nvSpPr>
          <p:cNvPr id="4" name="矩形 3"/>
          <p:cNvSpPr/>
          <p:nvPr/>
        </p:nvSpPr>
        <p:spPr>
          <a:xfrm>
            <a:off x="2285983" y="714362"/>
            <a:ext cx="3560469" cy="2670346"/>
          </a:xfrm>
          <a:prstGeom prst="rect">
            <a:avLst/>
          </a:prstGeom>
        </p:spPr>
        <p:txBody>
          <a:bodyPr wrap="square">
            <a:spAutoFit/>
          </a:bodyPr>
          <a:lstStyle/>
          <a:p>
            <a:pPr lvl="0">
              <a:lnSpc>
                <a:spcPct val="150000"/>
              </a:lnSpc>
            </a:pPr>
            <a:r>
              <a:rPr lang="zh-CN" altLang="en-US" sz="1900" spc="300" dirty="0" smtClean="0">
                <a:solidFill>
                  <a:srgbClr val="045408"/>
                </a:solidFill>
                <a:latin typeface="Calibri" pitchFamily="34" charset="0"/>
                <a:ea typeface="宋体" pitchFamily="2" charset="-122"/>
                <a:cs typeface="Times New Roman" pitchFamily="18" charset="0"/>
              </a:rPr>
              <a:t>●</a:t>
            </a:r>
            <a:r>
              <a:rPr lang="zh-CN" altLang="en-US" sz="1900" spc="300" dirty="0" smtClean="0">
                <a:solidFill>
                  <a:srgbClr val="045408"/>
                </a:solidFill>
              </a:rPr>
              <a:t>提出多点多极支撑、“两化”互动城乡统筹、创新驱动“三大发展战略”，确立“由经济大省向经济强省跨越、由总体小康向全面小康跨越”奋斗目标</a:t>
            </a:r>
            <a:endParaRPr lang="en-US" altLang="zh-CN" sz="1900" spc="300" dirty="0" smtClean="0">
              <a:solidFill>
                <a:srgbClr val="045408"/>
              </a:solidFill>
            </a:endParaRPr>
          </a:p>
        </p:txBody>
      </p:sp>
      <p:sp>
        <p:nvSpPr>
          <p:cNvPr id="5" name="矩形 4"/>
          <p:cNvSpPr/>
          <p:nvPr/>
        </p:nvSpPr>
        <p:spPr>
          <a:xfrm>
            <a:off x="5929322" y="857239"/>
            <a:ext cx="3000396" cy="4188262"/>
          </a:xfrm>
          <a:prstGeom prst="rect">
            <a:avLst/>
          </a:prstGeom>
        </p:spPr>
        <p:txBody>
          <a:bodyPr wrap="square">
            <a:spAutoFit/>
          </a:bodyPr>
          <a:lstStyle/>
          <a:p>
            <a:pPr lvl="0">
              <a:lnSpc>
                <a:spcPct val="150000"/>
              </a:lnSpc>
            </a:pPr>
            <a:r>
              <a:rPr lang="zh-CN" altLang="en-US" sz="2000" spc="300" dirty="0" smtClean="0">
                <a:solidFill>
                  <a:srgbClr val="002060"/>
                </a:solidFill>
                <a:latin typeface="Calibri" pitchFamily="34" charset="0"/>
                <a:ea typeface="宋体" pitchFamily="2" charset="-122"/>
                <a:cs typeface="Times New Roman" pitchFamily="18" charset="0"/>
              </a:rPr>
              <a:t>●</a:t>
            </a:r>
            <a:r>
              <a:rPr lang="zh-CN" altLang="en-US" sz="2000" spc="300" dirty="0" smtClean="0">
                <a:solidFill>
                  <a:srgbClr val="002060"/>
                </a:solidFill>
              </a:rPr>
              <a:t>对全面建成小康社会、全面深化改革、全面依法治省、全面从严治党和灾区重建发展、脱贫攻坚、制定“十三五”规划、全面创新改革、绿色发展、严肃党内政治生活等作出决定</a:t>
            </a:r>
            <a:endParaRPr lang="en-US" altLang="zh-CN" sz="2000" b="0" spc="300" dirty="0" smtClean="0">
              <a:solidFill>
                <a:srgbClr val="002060"/>
              </a:solidFill>
              <a:latin typeface="方正黑体简体" panose="02010601030101010101" pitchFamily="2" charset="-122"/>
              <a:ea typeface="方正黑体简体" panose="02010601030101010101" pitchFamily="2" charset="-122"/>
            </a:endParaRPr>
          </a:p>
        </p:txBody>
      </p:sp>
      <p:pic>
        <p:nvPicPr>
          <p:cNvPr id="6" name="Picture 3" descr="C:\Users\lenovo\Desktop\u=46758413,2868707349&amp;fm=11&amp;gp=0.jpg"/>
          <p:cNvPicPr>
            <a:picLocks noChangeAspect="1" noChangeArrowheads="1"/>
          </p:cNvPicPr>
          <p:nvPr/>
        </p:nvPicPr>
        <p:blipFill>
          <a:blip r:embed="rId2" cstate="print"/>
          <a:srcRect/>
          <a:stretch>
            <a:fillRect/>
          </a:stretch>
        </p:blipFill>
        <p:spPr bwMode="auto">
          <a:xfrm>
            <a:off x="2285984" y="3363837"/>
            <a:ext cx="3560469" cy="1681663"/>
          </a:xfrm>
          <a:prstGeom prst="rect">
            <a:avLst/>
          </a:prstGeom>
          <a:noFill/>
        </p:spPr>
      </p:pic>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5"/>
          <p:cNvSpPr txBox="1">
            <a:spLocks noChangeArrowheads="1"/>
          </p:cNvSpPr>
          <p:nvPr/>
        </p:nvSpPr>
        <p:spPr bwMode="ltGray">
          <a:xfrm>
            <a:off x="714348" y="214297"/>
            <a:ext cx="6858048" cy="523220"/>
          </a:xfrm>
          <a:prstGeom prst="rect">
            <a:avLst/>
          </a:prstGeom>
          <a:noFill/>
          <a:ln>
            <a:noFill/>
          </a:ln>
          <a:effectLst/>
          <a:extLst>
            <a:ext uri="{909E8E84-426E-40DD-AFC4-6F175D3DCCD1}">
              <a14:hiddenFill xmlns:a14="http://schemas.microsoft.com/office/drawing/2010/main" xmlns="">
                <a:gradFill rotWithShape="1">
                  <a:gsLst>
                    <a:gs pos="0">
                      <a:schemeClr val="bg1"/>
                    </a:gs>
                    <a:gs pos="100000">
                      <a:schemeClr val="accent1"/>
                    </a:gs>
                  </a:gsLst>
                  <a:lin ang="0" scaled="1"/>
                </a:gra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l"/>
            <a:r>
              <a:rPr lang="zh-CN" altLang="en-US" sz="2399" spc="300" dirty="0" smtClean="0">
                <a:solidFill>
                  <a:srgbClr val="002060"/>
                </a:solidFill>
                <a:effectLst>
                  <a:outerShdw blurRad="50800" dist="38100" dir="2700000" algn="tl" rotWithShape="0">
                    <a:prstClr val="black">
                      <a:alpha val="40000"/>
                    </a:prstClr>
                  </a:outerShdw>
                </a:effectLst>
                <a:latin typeface="微软雅黑" pitchFamily="34" charset="-122"/>
                <a:ea typeface="微软雅黑" pitchFamily="34" charset="-122"/>
              </a:rPr>
              <a:t>        </a:t>
            </a:r>
            <a:r>
              <a:rPr lang="zh-CN" altLang="en-US" sz="2800" spc="300" dirty="0" smtClean="0">
                <a:solidFill>
                  <a:srgbClr val="002060"/>
                </a:solidFill>
                <a:effectLst>
                  <a:outerShdw blurRad="50800" dist="38100" dir="2700000" algn="tl" rotWithShape="0">
                    <a:prstClr val="black">
                      <a:alpha val="40000"/>
                    </a:prstClr>
                  </a:outerShdw>
                </a:effectLst>
                <a:latin typeface="微软雅黑" pitchFamily="34" charset="-122"/>
                <a:ea typeface="微软雅黑" pitchFamily="34" charset="-122"/>
              </a:rPr>
              <a:t>经济社会发展的十一个方面成效</a:t>
            </a:r>
            <a:endParaRPr lang="en-US" altLang="zh-CN" sz="2800" spc="300" dirty="0">
              <a:solidFill>
                <a:srgbClr val="002060"/>
              </a:solidFill>
              <a:effectLst>
                <a:outerShdw blurRad="50800" dist="38100" dir="2700000" algn="tl" rotWithShape="0">
                  <a:prstClr val="black">
                    <a:alpha val="40000"/>
                  </a:prstClr>
                </a:outerShdw>
              </a:effectLst>
              <a:latin typeface="微软雅黑" pitchFamily="34" charset="-122"/>
              <a:ea typeface="微软雅黑" pitchFamily="34" charset="-122"/>
            </a:endParaRPr>
          </a:p>
        </p:txBody>
      </p:sp>
      <p:sp>
        <p:nvSpPr>
          <p:cNvPr id="35842" name="Rectangle 2"/>
          <p:cNvSpPr>
            <a:spLocks noChangeArrowheads="1"/>
          </p:cNvSpPr>
          <p:nvPr/>
        </p:nvSpPr>
        <p:spPr bwMode="auto">
          <a:xfrm>
            <a:off x="785786" y="785799"/>
            <a:ext cx="8072494"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2400" i="0" u="none" strike="noStrike" cap="none" normalizeH="0" baseline="0" dirty="0" smtClean="0">
                <a:ln>
                  <a:noFill/>
                </a:ln>
                <a:solidFill>
                  <a:srgbClr val="FF0000"/>
                </a:solidFill>
                <a:effectLst/>
                <a:latin typeface="Calibri" pitchFamily="34" charset="0"/>
                <a:ea typeface="宋体" pitchFamily="2" charset="-122"/>
                <a:cs typeface="Times New Roman" pitchFamily="18" charset="0"/>
              </a:rPr>
              <a:t>经济实力迈上新的台阶</a:t>
            </a:r>
            <a:r>
              <a:rPr kumimoji="0" lang="en-US" altLang="zh-CN" sz="2400" i="0" u="none" strike="noStrike" cap="none" normalizeH="0" dirty="0" smtClean="0">
                <a:ln>
                  <a:noFill/>
                </a:ln>
                <a:solidFill>
                  <a:srgbClr val="FF0000"/>
                </a:solidFill>
                <a:effectLst/>
                <a:latin typeface="Calibri" pitchFamily="34" charset="0"/>
                <a:ea typeface="宋体" pitchFamily="2" charset="-122"/>
                <a:cs typeface="Times New Roman" pitchFamily="18" charset="0"/>
              </a:rPr>
              <a:t>       </a:t>
            </a:r>
            <a:r>
              <a:rPr kumimoji="0" lang="zh-CN" sz="2400" i="0" u="none" strike="noStrike" cap="none" normalizeH="0" baseline="0" dirty="0" smtClean="0">
                <a:ln>
                  <a:noFill/>
                </a:ln>
                <a:solidFill>
                  <a:srgbClr val="AC0000"/>
                </a:solidFill>
                <a:effectLst/>
                <a:latin typeface="Calibri" pitchFamily="34" charset="0"/>
                <a:ea typeface="宋体" pitchFamily="2" charset="-122"/>
                <a:cs typeface="Times New Roman" pitchFamily="18" charset="0"/>
              </a:rPr>
              <a:t>多点多极竞相发展态势总体形成</a:t>
            </a:r>
            <a:endParaRPr kumimoji="0" lang="en-US" altLang="zh-CN" sz="2400" i="0" u="none" strike="noStrike" cap="none" normalizeH="0" baseline="0" dirty="0" smtClean="0">
              <a:ln>
                <a:noFill/>
              </a:ln>
              <a:solidFill>
                <a:srgbClr val="AC0000"/>
              </a:solidFill>
              <a:effectLst/>
              <a:latin typeface="Calibri" pitchFamily="34" charset="0"/>
              <a:ea typeface="宋体"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2400" i="0" u="none" strike="noStrike" cap="none" normalizeH="0" baseline="0" dirty="0" smtClean="0">
              <a:ln>
                <a:noFill/>
              </a:ln>
              <a:solidFill>
                <a:srgbClr val="FF0000"/>
              </a:solidFill>
              <a:effectLst/>
              <a:latin typeface="Calibri" pitchFamily="34" charset="0"/>
              <a:ea typeface="宋体"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sz="2400" i="0" u="none" strike="noStrike" cap="none" spc="300" normalizeH="0" baseline="0" dirty="0" smtClean="0">
                <a:ln>
                  <a:noFill/>
                </a:ln>
                <a:solidFill>
                  <a:srgbClr val="045408"/>
                </a:solidFill>
                <a:effectLst/>
                <a:latin typeface="Calibri" pitchFamily="34" charset="0"/>
                <a:ea typeface="宋体" pitchFamily="2" charset="-122"/>
                <a:cs typeface="Times New Roman" pitchFamily="18" charset="0"/>
              </a:rPr>
              <a:t>新型城镇化建设进程加快</a:t>
            </a:r>
            <a:r>
              <a:rPr kumimoji="0" lang="en-US" altLang="zh-CN" sz="2400" i="0" u="none" strike="noStrike" cap="none" normalizeH="0" dirty="0" smtClean="0">
                <a:ln>
                  <a:noFill/>
                </a:ln>
                <a:solidFill>
                  <a:srgbClr val="045408"/>
                </a:solidFill>
                <a:effectLst/>
                <a:latin typeface="Calibri" pitchFamily="34" charset="0"/>
                <a:ea typeface="宋体" pitchFamily="2" charset="-122"/>
                <a:cs typeface="Times New Roman" pitchFamily="18" charset="0"/>
              </a:rPr>
              <a:t>        </a:t>
            </a:r>
            <a:r>
              <a:rPr kumimoji="0" lang="zh-CN" sz="2400" i="0" u="none" strike="noStrike" cap="none" spc="300" normalizeH="0" baseline="0" dirty="0" smtClean="0">
                <a:ln>
                  <a:noFill/>
                </a:ln>
                <a:solidFill>
                  <a:srgbClr val="FF0000"/>
                </a:solidFill>
                <a:effectLst/>
                <a:latin typeface="Calibri" pitchFamily="34" charset="0"/>
                <a:ea typeface="宋体" pitchFamily="2" charset="-122"/>
                <a:cs typeface="Times New Roman" pitchFamily="18" charset="0"/>
              </a:rPr>
              <a:t>改革红利不断释放</a:t>
            </a:r>
            <a:endParaRPr kumimoji="0" lang="en-US" altLang="zh-CN" sz="2400" i="0" u="none" strike="noStrike" cap="none" spc="300" normalizeH="0" baseline="0" dirty="0" smtClean="0">
              <a:ln>
                <a:noFill/>
              </a:ln>
              <a:solidFill>
                <a:srgbClr val="FF0000"/>
              </a:solidFill>
              <a:effectLst/>
              <a:latin typeface="Calibri" pitchFamily="34" charset="0"/>
              <a:ea typeface="宋体"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2400" i="0" u="none" strike="noStrike" cap="none" normalizeH="0" baseline="0" dirty="0" smtClean="0">
              <a:ln>
                <a:noFill/>
              </a:ln>
              <a:solidFill>
                <a:srgbClr val="FF0000"/>
              </a:solidFill>
              <a:effectLst/>
              <a:latin typeface="Calibri" pitchFamily="34" charset="0"/>
              <a:ea typeface="宋体"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sz="2400" i="0" u="none" strike="noStrike" cap="none" normalizeH="0" baseline="0" dirty="0" smtClean="0">
                <a:ln>
                  <a:noFill/>
                </a:ln>
                <a:solidFill>
                  <a:srgbClr val="002060"/>
                </a:solidFill>
                <a:effectLst/>
                <a:latin typeface="Calibri" pitchFamily="34" charset="0"/>
                <a:ea typeface="宋体" pitchFamily="2" charset="-122"/>
                <a:cs typeface="Times New Roman" pitchFamily="18" charset="0"/>
              </a:rPr>
              <a:t>开放合作高水平高端化推进</a:t>
            </a:r>
            <a:r>
              <a:rPr kumimoji="0" lang="en-US" altLang="zh-CN" sz="2400" i="0" u="none" strike="noStrike" cap="none" normalizeH="0" dirty="0" smtClean="0">
                <a:ln>
                  <a:noFill/>
                </a:ln>
                <a:solidFill>
                  <a:srgbClr val="002060"/>
                </a:solidFill>
                <a:effectLst/>
                <a:latin typeface="Calibri" pitchFamily="34" charset="0"/>
                <a:ea typeface="宋体" pitchFamily="2" charset="-122"/>
                <a:cs typeface="Times New Roman" pitchFamily="18" charset="0"/>
              </a:rPr>
              <a:t>        </a:t>
            </a:r>
            <a:r>
              <a:rPr kumimoji="0" lang="zh-CN" sz="2400" i="0" u="none" strike="noStrike" cap="none" spc="300" normalizeH="0" baseline="0" dirty="0" smtClean="0">
                <a:ln>
                  <a:noFill/>
                </a:ln>
                <a:solidFill>
                  <a:srgbClr val="AC0000"/>
                </a:solidFill>
                <a:effectLst/>
                <a:latin typeface="Calibri" pitchFamily="34" charset="0"/>
                <a:ea typeface="宋体" pitchFamily="2" charset="-122"/>
                <a:cs typeface="Times New Roman" pitchFamily="18" charset="0"/>
              </a:rPr>
              <a:t>长远发展基础不断夯实</a:t>
            </a:r>
            <a:endParaRPr kumimoji="0" lang="en-US" altLang="zh-CN" sz="2400" i="0" u="none" strike="noStrike" cap="none" spc="300" normalizeH="0" baseline="0" dirty="0" smtClean="0">
              <a:ln>
                <a:noFill/>
              </a:ln>
              <a:solidFill>
                <a:srgbClr val="AC0000"/>
              </a:solidFill>
              <a:effectLst/>
              <a:latin typeface="Calibri" pitchFamily="34" charset="0"/>
              <a:ea typeface="宋体"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2400" i="0" u="none" strike="noStrike" cap="none" normalizeH="0" baseline="0" dirty="0" smtClean="0">
              <a:ln>
                <a:noFill/>
              </a:ln>
              <a:solidFill>
                <a:srgbClr val="FF0000"/>
              </a:solidFill>
              <a:effectLst/>
              <a:latin typeface="Calibri" pitchFamily="34" charset="0"/>
              <a:ea typeface="宋体"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sz="2400" i="0" u="none" strike="noStrike" cap="none" spc="300" normalizeH="0" baseline="0" dirty="0" smtClean="0">
                <a:ln>
                  <a:noFill/>
                </a:ln>
                <a:solidFill>
                  <a:srgbClr val="FF0000"/>
                </a:solidFill>
                <a:effectLst/>
                <a:latin typeface="Calibri" pitchFamily="34" charset="0"/>
                <a:ea typeface="宋体" pitchFamily="2" charset="-122"/>
                <a:cs typeface="Times New Roman" pitchFamily="18" charset="0"/>
              </a:rPr>
              <a:t>群众生活水平大幅提升</a:t>
            </a:r>
            <a:r>
              <a:rPr kumimoji="0" lang="en-US" altLang="zh-CN" sz="2400" i="0" u="none" strike="noStrike" cap="none" spc="300" normalizeH="0" dirty="0" smtClean="0">
                <a:ln>
                  <a:noFill/>
                </a:ln>
                <a:solidFill>
                  <a:srgbClr val="FF0000"/>
                </a:solidFill>
                <a:effectLst/>
                <a:latin typeface="Calibri" pitchFamily="34" charset="0"/>
                <a:ea typeface="宋体" pitchFamily="2" charset="-122"/>
                <a:cs typeface="Times New Roman" pitchFamily="18" charset="0"/>
              </a:rPr>
              <a:t>        </a:t>
            </a:r>
            <a:r>
              <a:rPr kumimoji="0" lang="zh-CN" sz="2400" i="0" u="none" strike="noStrike" cap="none" spc="300" normalizeH="0" baseline="0" dirty="0" smtClean="0">
                <a:ln>
                  <a:noFill/>
                </a:ln>
                <a:solidFill>
                  <a:srgbClr val="FF0000"/>
                </a:solidFill>
                <a:effectLst/>
                <a:latin typeface="Calibri" pitchFamily="34" charset="0"/>
                <a:ea typeface="宋体" pitchFamily="2" charset="-122"/>
                <a:cs typeface="Times New Roman" pitchFamily="18" charset="0"/>
              </a:rPr>
              <a:t>思想文化建设成果丰硕</a:t>
            </a:r>
            <a:endParaRPr kumimoji="0" lang="en-US" altLang="zh-CN" sz="2400" i="0" u="none" strike="noStrike" cap="none" spc="300" normalizeH="0" baseline="0" dirty="0" smtClean="0">
              <a:ln>
                <a:noFill/>
              </a:ln>
              <a:solidFill>
                <a:srgbClr val="FF0000"/>
              </a:solidFill>
              <a:effectLst/>
              <a:latin typeface="Calibri" pitchFamily="34" charset="0"/>
              <a:ea typeface="宋体"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altLang="zh-CN" sz="2400" dirty="0" smtClean="0">
              <a:solidFill>
                <a:srgbClr val="FF0000"/>
              </a:solidFill>
              <a:latin typeface="Calibri" pitchFamily="34" charset="0"/>
              <a:ea typeface="宋体"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sz="2400" i="0" u="none" strike="noStrike" cap="none" spc="300" normalizeH="0" baseline="0" dirty="0" smtClean="0">
                <a:ln>
                  <a:noFill/>
                </a:ln>
                <a:solidFill>
                  <a:srgbClr val="045408"/>
                </a:solidFill>
                <a:effectLst/>
                <a:latin typeface="Calibri" pitchFamily="34" charset="0"/>
                <a:ea typeface="宋体" pitchFamily="2" charset="-122"/>
                <a:cs typeface="Times New Roman" pitchFamily="18" charset="0"/>
              </a:rPr>
              <a:t>绿色发展迈出坚实步伐</a:t>
            </a:r>
            <a:r>
              <a:rPr kumimoji="0" lang="en-US" altLang="zh-CN" sz="2400" i="0" u="none" strike="noStrike" cap="none" spc="300" normalizeH="0" dirty="0" smtClean="0">
                <a:ln>
                  <a:noFill/>
                </a:ln>
                <a:solidFill>
                  <a:srgbClr val="045408"/>
                </a:solidFill>
                <a:effectLst/>
                <a:latin typeface="Calibri" pitchFamily="34" charset="0"/>
                <a:ea typeface="宋体" pitchFamily="2" charset="-122"/>
                <a:cs typeface="Times New Roman" pitchFamily="18" charset="0"/>
              </a:rPr>
              <a:t>        </a:t>
            </a:r>
            <a:r>
              <a:rPr kumimoji="0" lang="zh-CN" sz="2400" i="0" u="none" strike="noStrike" cap="none" spc="300" normalizeH="0" baseline="0" dirty="0" smtClean="0">
                <a:ln>
                  <a:noFill/>
                </a:ln>
                <a:solidFill>
                  <a:srgbClr val="002060"/>
                </a:solidFill>
                <a:effectLst/>
                <a:latin typeface="Calibri" pitchFamily="34" charset="0"/>
                <a:ea typeface="宋体" pitchFamily="2" charset="-122"/>
                <a:cs typeface="Times New Roman" pitchFamily="18" charset="0"/>
              </a:rPr>
              <a:t>民主法治建设稳步推进</a:t>
            </a:r>
            <a:endParaRPr kumimoji="0" lang="en-US" altLang="zh-CN" sz="2400" i="0" u="none" strike="noStrike" cap="none" spc="300" normalizeH="0" baseline="0" dirty="0" smtClean="0">
              <a:ln>
                <a:noFill/>
              </a:ln>
              <a:solidFill>
                <a:srgbClr val="002060"/>
              </a:solidFill>
              <a:effectLst/>
              <a:latin typeface="Calibri" pitchFamily="34" charset="0"/>
              <a:ea typeface="宋体"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altLang="zh-CN" sz="2400" spc="300" dirty="0" smtClean="0">
              <a:solidFill>
                <a:srgbClr val="FF0000"/>
              </a:solidFill>
              <a:latin typeface="Calibri" pitchFamily="34" charset="0"/>
              <a:ea typeface="宋体"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sz="2400" i="0" u="none" strike="noStrike" cap="none" spc="300" normalizeH="0" baseline="0" dirty="0" smtClean="0">
                <a:ln>
                  <a:noFill/>
                </a:ln>
                <a:solidFill>
                  <a:srgbClr val="FF0000"/>
                </a:solidFill>
                <a:effectLst/>
                <a:latin typeface="Calibri" pitchFamily="34" charset="0"/>
                <a:ea typeface="宋体" pitchFamily="2" charset="-122"/>
                <a:cs typeface="Times New Roman" pitchFamily="18" charset="0"/>
              </a:rPr>
              <a:t>党的建设得到全面加强</a:t>
            </a:r>
            <a:endParaRPr kumimoji="0" lang="zh-CN" sz="2400" i="0" u="none" strike="noStrike" cap="none" spc="300" normalizeH="0" baseline="0" dirty="0" smtClean="0">
              <a:ln>
                <a:noFill/>
              </a:ln>
              <a:solidFill>
                <a:srgbClr val="FF0000"/>
              </a:solidFill>
              <a:effectLst/>
              <a:latin typeface="Arial" pitchFamily="34" charset="0"/>
              <a:ea typeface="宋体" pitchFamily="2" charset="-122"/>
              <a:cs typeface="宋体" pitchFamily="2" charset="-122"/>
            </a:endParaRPr>
          </a:p>
        </p:txBody>
      </p:sp>
      <p:sp>
        <p:nvSpPr>
          <p:cNvPr id="11" name="五角星 10"/>
          <p:cNvSpPr/>
          <p:nvPr/>
        </p:nvSpPr>
        <p:spPr bwMode="auto">
          <a:xfrm>
            <a:off x="500034" y="785800"/>
            <a:ext cx="357190" cy="428628"/>
          </a:xfrm>
          <a:prstGeom prst="star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12" name="五角星 11"/>
          <p:cNvSpPr/>
          <p:nvPr/>
        </p:nvSpPr>
        <p:spPr bwMode="auto">
          <a:xfrm>
            <a:off x="4071934" y="785800"/>
            <a:ext cx="357190" cy="428628"/>
          </a:xfrm>
          <a:prstGeom prst="star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15" name="五角星 14"/>
          <p:cNvSpPr/>
          <p:nvPr/>
        </p:nvSpPr>
        <p:spPr bwMode="auto">
          <a:xfrm>
            <a:off x="500034" y="1428742"/>
            <a:ext cx="357190" cy="428628"/>
          </a:xfrm>
          <a:prstGeom prst="star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17" name="五角星 16"/>
          <p:cNvSpPr/>
          <p:nvPr/>
        </p:nvSpPr>
        <p:spPr bwMode="auto">
          <a:xfrm>
            <a:off x="4714876" y="1571618"/>
            <a:ext cx="357190" cy="428628"/>
          </a:xfrm>
          <a:prstGeom prst="star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18" name="五角星 17"/>
          <p:cNvSpPr/>
          <p:nvPr/>
        </p:nvSpPr>
        <p:spPr bwMode="auto">
          <a:xfrm>
            <a:off x="500034" y="2285998"/>
            <a:ext cx="357190" cy="428628"/>
          </a:xfrm>
          <a:prstGeom prst="star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19" name="五角星 18"/>
          <p:cNvSpPr/>
          <p:nvPr/>
        </p:nvSpPr>
        <p:spPr bwMode="auto">
          <a:xfrm>
            <a:off x="4714876" y="2214560"/>
            <a:ext cx="357190" cy="428628"/>
          </a:xfrm>
          <a:prstGeom prst="star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20" name="五角星 19"/>
          <p:cNvSpPr/>
          <p:nvPr/>
        </p:nvSpPr>
        <p:spPr bwMode="auto">
          <a:xfrm>
            <a:off x="500034" y="4429138"/>
            <a:ext cx="357190" cy="428628"/>
          </a:xfrm>
          <a:prstGeom prst="star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21" name="五角星 20"/>
          <p:cNvSpPr/>
          <p:nvPr/>
        </p:nvSpPr>
        <p:spPr bwMode="auto">
          <a:xfrm>
            <a:off x="500034" y="3000378"/>
            <a:ext cx="357190" cy="428628"/>
          </a:xfrm>
          <a:prstGeom prst="star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25" name="五角星 24"/>
          <p:cNvSpPr/>
          <p:nvPr/>
        </p:nvSpPr>
        <p:spPr bwMode="auto">
          <a:xfrm>
            <a:off x="500034" y="3714758"/>
            <a:ext cx="357190" cy="428628"/>
          </a:xfrm>
          <a:prstGeom prst="star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26" name="五角星 25"/>
          <p:cNvSpPr/>
          <p:nvPr/>
        </p:nvSpPr>
        <p:spPr bwMode="auto">
          <a:xfrm>
            <a:off x="4714876" y="3000378"/>
            <a:ext cx="357190" cy="428628"/>
          </a:xfrm>
          <a:prstGeom prst="star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27" name="五角星 26"/>
          <p:cNvSpPr/>
          <p:nvPr/>
        </p:nvSpPr>
        <p:spPr bwMode="auto">
          <a:xfrm>
            <a:off x="4714876" y="3714758"/>
            <a:ext cx="357190" cy="428628"/>
          </a:xfrm>
          <a:prstGeom prst="star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pic>
        <p:nvPicPr>
          <p:cNvPr id="28" name="Picture 2"/>
          <p:cNvPicPr>
            <a:picLocks noChangeAspect="1" noChangeArrowheads="1"/>
          </p:cNvPicPr>
          <p:nvPr/>
        </p:nvPicPr>
        <p:blipFill>
          <a:blip r:embed="rId3" cstate="email">
            <a:extLst>
              <a:ext uri="{28A0092B-C50C-407E-A947-70E740481C1C}">
                <a14:useLocalDpi xmlns:a14="http://schemas.microsoft.com/office/drawing/2010/main" xmlns="" val="0"/>
              </a:ext>
            </a:extLst>
          </a:blip>
          <a:stretch>
            <a:fillRect/>
          </a:stretch>
        </p:blipFill>
        <p:spPr bwMode="auto">
          <a:xfrm>
            <a:off x="8286776" y="4286262"/>
            <a:ext cx="609412" cy="61643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61545057"/>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420248" y="695640"/>
            <a:ext cx="3985446" cy="4247317"/>
          </a:xfrm>
          <a:prstGeom prst="rect">
            <a:avLst/>
          </a:prstGeom>
        </p:spPr>
        <p:txBody>
          <a:bodyPr wrap="square">
            <a:spAutoFit/>
          </a:bodyPr>
          <a:lstStyle/>
          <a:p>
            <a:pPr>
              <a:lnSpc>
                <a:spcPct val="150000"/>
              </a:lnSpc>
            </a:pPr>
            <a:r>
              <a:rPr lang="zh-CN" altLang="en-US" sz="2000" dirty="0" smtClean="0">
                <a:solidFill>
                  <a:srgbClr val="FF0000"/>
                </a:solidFill>
              </a:rPr>
              <a:t> </a:t>
            </a:r>
            <a:r>
              <a:rPr lang="zh-CN" altLang="en-US" sz="2000" spc="300" dirty="0">
                <a:solidFill>
                  <a:srgbClr val="FF0000"/>
                </a:solidFill>
                <a:latin typeface="华文细黑" pitchFamily="2" charset="-122"/>
                <a:cs typeface="Times New Roman" pitchFamily="18" charset="0"/>
              </a:rPr>
              <a:t> </a:t>
            </a:r>
            <a:r>
              <a:rPr lang="zh-CN" altLang="en-US" sz="2000" spc="300" dirty="0" smtClean="0">
                <a:solidFill>
                  <a:srgbClr val="FF0000"/>
                </a:solidFill>
                <a:latin typeface="华文细黑" pitchFamily="2" charset="-122"/>
                <a:cs typeface="Times New Roman" pitchFamily="18" charset="0"/>
              </a:rPr>
              <a:t>  </a:t>
            </a:r>
            <a:r>
              <a:rPr lang="zh-CN" altLang="en-US" sz="2000" spc="300" dirty="0" smtClean="0">
                <a:solidFill>
                  <a:srgbClr val="FF0000"/>
                </a:solidFill>
                <a:latin typeface="华文细黑" pitchFamily="2" charset="-122"/>
              </a:rPr>
              <a:t>全省经总量达到</a:t>
            </a:r>
            <a:r>
              <a:rPr lang="en-US" sz="2000" spc="300" dirty="0" smtClean="0">
                <a:solidFill>
                  <a:srgbClr val="FF0000"/>
                </a:solidFill>
                <a:latin typeface="华文细黑" pitchFamily="2" charset="-122"/>
              </a:rPr>
              <a:t>3.26</a:t>
            </a:r>
            <a:r>
              <a:rPr lang="zh-CN" altLang="en-US" sz="2000" spc="300" dirty="0" smtClean="0">
                <a:solidFill>
                  <a:srgbClr val="FF0000"/>
                </a:solidFill>
                <a:latin typeface="华文细黑" pitchFamily="2" charset="-122"/>
              </a:rPr>
              <a:t>亿元、跃升至全国第六位。规模以上工业总产量值超过</a:t>
            </a:r>
            <a:r>
              <a:rPr lang="en-US" sz="2000" spc="300" dirty="0" smtClean="0">
                <a:solidFill>
                  <a:srgbClr val="FF0000"/>
                </a:solidFill>
                <a:latin typeface="华文细黑" pitchFamily="2" charset="-122"/>
              </a:rPr>
              <a:t>4</a:t>
            </a:r>
            <a:r>
              <a:rPr lang="zh-CN" altLang="en-US" sz="2000" spc="300" dirty="0" smtClean="0">
                <a:solidFill>
                  <a:srgbClr val="FF0000"/>
                </a:solidFill>
                <a:latin typeface="华文细黑" pitchFamily="2" charset="-122"/>
              </a:rPr>
              <a:t>亿元、地方一般公共预算收入超过</a:t>
            </a:r>
            <a:r>
              <a:rPr lang="en-US" sz="2000" spc="300" dirty="0" smtClean="0">
                <a:solidFill>
                  <a:srgbClr val="FF0000"/>
                </a:solidFill>
                <a:latin typeface="华文细黑" pitchFamily="2" charset="-122"/>
              </a:rPr>
              <a:t>3300</a:t>
            </a:r>
            <a:r>
              <a:rPr lang="zh-CN" altLang="en-US" sz="2000" spc="300" dirty="0" smtClean="0">
                <a:solidFill>
                  <a:srgbClr val="FF0000"/>
                </a:solidFill>
                <a:latin typeface="华文细黑" pitchFamily="2" charset="-122"/>
              </a:rPr>
              <a:t>亿元、公共财政支出超过</a:t>
            </a:r>
            <a:r>
              <a:rPr lang="en-US" sz="2000" spc="300" dirty="0" smtClean="0">
                <a:solidFill>
                  <a:srgbClr val="FF0000"/>
                </a:solidFill>
                <a:latin typeface="华文细黑" pitchFamily="2" charset="-122"/>
              </a:rPr>
              <a:t>8000</a:t>
            </a:r>
            <a:r>
              <a:rPr lang="zh-CN" altLang="en-US" sz="2000" spc="300" dirty="0" smtClean="0">
                <a:solidFill>
                  <a:srgbClr val="FF0000"/>
                </a:solidFill>
                <a:latin typeface="华文细黑" pitchFamily="2" charset="-122"/>
              </a:rPr>
              <a:t>亿元、经济总量过千亿元的市</a:t>
            </a:r>
            <a:r>
              <a:rPr lang="en-US" sz="2000" spc="300" dirty="0" smtClean="0">
                <a:solidFill>
                  <a:srgbClr val="FF0000"/>
                </a:solidFill>
                <a:latin typeface="华文细黑" pitchFamily="2" charset="-122"/>
              </a:rPr>
              <a:t>(</a:t>
            </a:r>
            <a:r>
              <a:rPr lang="zh-CN" altLang="en-US" sz="2000" spc="300" dirty="0" smtClean="0">
                <a:solidFill>
                  <a:srgbClr val="FF0000"/>
                </a:solidFill>
                <a:latin typeface="华文细黑" pitchFamily="2" charset="-122"/>
              </a:rPr>
              <a:t>州</a:t>
            </a:r>
            <a:r>
              <a:rPr lang="en-US" sz="2000" spc="300" dirty="0" smtClean="0">
                <a:solidFill>
                  <a:srgbClr val="FF0000"/>
                </a:solidFill>
                <a:latin typeface="华文细黑" pitchFamily="2" charset="-122"/>
              </a:rPr>
              <a:t>)</a:t>
            </a:r>
            <a:r>
              <a:rPr lang="zh-CN" altLang="en-US" sz="2000" spc="300" dirty="0" smtClean="0">
                <a:solidFill>
                  <a:srgbClr val="FF0000"/>
                </a:solidFill>
                <a:latin typeface="华文细黑" pitchFamily="2" charset="-122"/>
              </a:rPr>
              <a:t>达</a:t>
            </a:r>
            <a:r>
              <a:rPr lang="en-US" sz="2000" spc="300" dirty="0" smtClean="0">
                <a:solidFill>
                  <a:srgbClr val="FF0000"/>
                </a:solidFill>
                <a:latin typeface="华文细黑" pitchFamily="2" charset="-122"/>
              </a:rPr>
              <a:t>15</a:t>
            </a:r>
            <a:r>
              <a:rPr lang="zh-CN" altLang="en-US" sz="2000" spc="300" dirty="0" smtClean="0">
                <a:solidFill>
                  <a:srgbClr val="FF0000"/>
                </a:solidFill>
                <a:latin typeface="华文细黑" pitchFamily="2" charset="-122"/>
              </a:rPr>
              <a:t>个、增加</a:t>
            </a:r>
            <a:r>
              <a:rPr lang="en-US" sz="2000" spc="300" dirty="0" smtClean="0">
                <a:solidFill>
                  <a:srgbClr val="FF0000"/>
                </a:solidFill>
                <a:latin typeface="华文细黑" pitchFamily="2" charset="-122"/>
              </a:rPr>
              <a:t>8</a:t>
            </a:r>
            <a:r>
              <a:rPr lang="zh-CN" altLang="en-US" sz="2000" spc="300" dirty="0" smtClean="0">
                <a:solidFill>
                  <a:srgbClr val="FF0000"/>
                </a:solidFill>
                <a:latin typeface="华文细黑" pitchFamily="2" charset="-122"/>
              </a:rPr>
              <a:t>个，过百亿元的县</a:t>
            </a:r>
            <a:r>
              <a:rPr lang="en-US" sz="2000" spc="300" dirty="0" smtClean="0">
                <a:solidFill>
                  <a:srgbClr val="FF0000"/>
                </a:solidFill>
                <a:latin typeface="华文细黑" pitchFamily="2" charset="-122"/>
              </a:rPr>
              <a:t>(</a:t>
            </a:r>
            <a:r>
              <a:rPr lang="zh-CN" altLang="en-US" sz="2000" spc="300" dirty="0" smtClean="0">
                <a:solidFill>
                  <a:srgbClr val="FF0000"/>
                </a:solidFill>
                <a:latin typeface="华文细黑" pitchFamily="2" charset="-122"/>
              </a:rPr>
              <a:t>市、区</a:t>
            </a:r>
            <a:r>
              <a:rPr lang="en-US" sz="2000" spc="300" dirty="0" smtClean="0">
                <a:solidFill>
                  <a:srgbClr val="FF0000"/>
                </a:solidFill>
                <a:latin typeface="华文细黑" pitchFamily="2" charset="-122"/>
              </a:rPr>
              <a:t>)</a:t>
            </a:r>
            <a:r>
              <a:rPr lang="zh-CN" altLang="en-US" sz="2000" spc="300" dirty="0" smtClean="0">
                <a:solidFill>
                  <a:srgbClr val="FF0000"/>
                </a:solidFill>
                <a:latin typeface="华文细黑" pitchFamily="2" charset="-122"/>
              </a:rPr>
              <a:t>达</a:t>
            </a:r>
            <a:r>
              <a:rPr lang="en-US" sz="2000" spc="300" dirty="0" smtClean="0">
                <a:solidFill>
                  <a:srgbClr val="FF0000"/>
                </a:solidFill>
                <a:latin typeface="华文细黑" pitchFamily="2" charset="-122"/>
              </a:rPr>
              <a:t>112</a:t>
            </a:r>
            <a:r>
              <a:rPr lang="zh-CN" altLang="en-US" sz="2000" spc="300" dirty="0" smtClean="0">
                <a:solidFill>
                  <a:srgbClr val="FF0000"/>
                </a:solidFill>
                <a:latin typeface="华文细黑" pitchFamily="2" charset="-122"/>
              </a:rPr>
              <a:t>个、增加</a:t>
            </a:r>
            <a:r>
              <a:rPr lang="en-US" sz="2000" spc="300" dirty="0" smtClean="0">
                <a:solidFill>
                  <a:srgbClr val="FF0000"/>
                </a:solidFill>
                <a:latin typeface="华文细黑" pitchFamily="2" charset="-122"/>
              </a:rPr>
              <a:t>38</a:t>
            </a:r>
            <a:r>
              <a:rPr lang="zh-CN" altLang="en-US" sz="2000" spc="300" dirty="0" smtClean="0">
                <a:solidFill>
                  <a:srgbClr val="FF0000"/>
                </a:solidFill>
                <a:latin typeface="华文细黑" pitchFamily="2" charset="-122"/>
              </a:rPr>
              <a:t>个。</a:t>
            </a:r>
            <a:endParaRPr lang="en-US" altLang="zh-CN" sz="2000" spc="300" dirty="0" smtClean="0">
              <a:solidFill>
                <a:srgbClr val="FF0000"/>
              </a:solidFill>
              <a:latin typeface="华文细黑" pitchFamily="2" charset="-122"/>
            </a:endParaRPr>
          </a:p>
        </p:txBody>
      </p:sp>
      <p:sp>
        <p:nvSpPr>
          <p:cNvPr id="11" name="矩形 10"/>
          <p:cNvSpPr/>
          <p:nvPr/>
        </p:nvSpPr>
        <p:spPr>
          <a:xfrm>
            <a:off x="5245332" y="207749"/>
            <a:ext cx="3586006" cy="4247317"/>
          </a:xfrm>
          <a:prstGeom prst="rect">
            <a:avLst/>
          </a:prstGeom>
        </p:spPr>
        <p:txBody>
          <a:bodyPr wrap="square">
            <a:spAutoFit/>
          </a:bodyPr>
          <a:lstStyle/>
          <a:p>
            <a:pPr>
              <a:lnSpc>
                <a:spcPct val="150000"/>
              </a:lnSpc>
            </a:pPr>
            <a:r>
              <a:rPr lang="zh-CN" altLang="en-US" sz="2000" dirty="0">
                <a:solidFill>
                  <a:srgbClr val="045408"/>
                </a:solidFill>
              </a:rPr>
              <a:t>地方国有企业资产总额达</a:t>
            </a:r>
            <a:r>
              <a:rPr lang="en-US" altLang="zh-CN" sz="2000" dirty="0">
                <a:solidFill>
                  <a:srgbClr val="045408"/>
                </a:solidFill>
              </a:rPr>
              <a:t>4.5</a:t>
            </a:r>
            <a:r>
              <a:rPr lang="zh-CN" altLang="en-US" sz="2000" dirty="0">
                <a:solidFill>
                  <a:srgbClr val="045408"/>
                </a:solidFill>
              </a:rPr>
              <a:t>万亿元、所有者权益达</a:t>
            </a:r>
            <a:r>
              <a:rPr lang="en-US" altLang="zh-CN" sz="2000" dirty="0">
                <a:solidFill>
                  <a:srgbClr val="045408"/>
                </a:solidFill>
              </a:rPr>
              <a:t>1.5</a:t>
            </a:r>
            <a:r>
              <a:rPr lang="zh-CN" altLang="en-US" sz="2000" dirty="0">
                <a:solidFill>
                  <a:srgbClr val="045408"/>
                </a:solidFill>
              </a:rPr>
              <a:t>万亿元。</a:t>
            </a:r>
            <a:r>
              <a:rPr lang="zh-CN" altLang="en-US" sz="2000" spc="300" dirty="0" smtClean="0">
                <a:solidFill>
                  <a:srgbClr val="045408"/>
                </a:solidFill>
                <a:latin typeface="华文细黑" pitchFamily="2" charset="-122"/>
              </a:rPr>
              <a:t>高新技术产业总产值达</a:t>
            </a:r>
            <a:r>
              <a:rPr lang="en-US" sz="2000" spc="300" dirty="0" smtClean="0">
                <a:solidFill>
                  <a:srgbClr val="045408"/>
                </a:solidFill>
                <a:latin typeface="华文细黑" pitchFamily="2" charset="-122"/>
              </a:rPr>
              <a:t>1.6</a:t>
            </a:r>
            <a:r>
              <a:rPr lang="zh-CN" altLang="en-US" sz="2000" spc="300" dirty="0" smtClean="0">
                <a:solidFill>
                  <a:srgbClr val="045408"/>
                </a:solidFill>
                <a:latin typeface="华文细黑" pitchFamily="2" charset="-122"/>
              </a:rPr>
              <a:t>万亿元、增长</a:t>
            </a:r>
            <a:r>
              <a:rPr lang="en-US" sz="2000" spc="300" dirty="0" smtClean="0">
                <a:solidFill>
                  <a:srgbClr val="045408"/>
                </a:solidFill>
                <a:latin typeface="华文细黑" pitchFamily="2" charset="-122"/>
              </a:rPr>
              <a:t>128%</a:t>
            </a:r>
            <a:r>
              <a:rPr lang="zh-CN" altLang="en-US" sz="2000" spc="300" dirty="0" smtClean="0">
                <a:solidFill>
                  <a:srgbClr val="045408"/>
                </a:solidFill>
                <a:latin typeface="华文细黑" pitchFamily="2" charset="-122"/>
              </a:rPr>
              <a:t>，科技对经济增长贡献率达</a:t>
            </a:r>
            <a:r>
              <a:rPr lang="en-US" sz="2000" spc="300" dirty="0" smtClean="0">
                <a:solidFill>
                  <a:srgbClr val="045408"/>
                </a:solidFill>
                <a:latin typeface="华文细黑" pitchFamily="2" charset="-122"/>
              </a:rPr>
              <a:t>52%</a:t>
            </a:r>
            <a:r>
              <a:rPr lang="zh-CN" altLang="en-US" sz="2000" spc="300" dirty="0" smtClean="0">
                <a:solidFill>
                  <a:srgbClr val="045408"/>
                </a:solidFill>
                <a:latin typeface="华文细黑" pitchFamily="2" charset="-122"/>
              </a:rPr>
              <a:t>、提高</a:t>
            </a:r>
            <a:r>
              <a:rPr lang="en-US" sz="2000" spc="300" dirty="0" smtClean="0">
                <a:solidFill>
                  <a:srgbClr val="045408"/>
                </a:solidFill>
                <a:latin typeface="华文细黑" pitchFamily="2" charset="-122"/>
              </a:rPr>
              <a:t>6</a:t>
            </a:r>
            <a:r>
              <a:rPr lang="zh-CN" altLang="en-US" sz="2000" spc="300" dirty="0" smtClean="0">
                <a:solidFill>
                  <a:srgbClr val="045408"/>
                </a:solidFill>
                <a:latin typeface="华文细黑" pitchFamily="2" charset="-122"/>
              </a:rPr>
              <a:t>个百分点，第三产业比重超过第二产业，新旧动能加速转换，经济结构实现历史性转变。</a:t>
            </a:r>
            <a:endParaRPr lang="zh-CN" altLang="en-US" sz="2000" spc="300" dirty="0">
              <a:solidFill>
                <a:srgbClr val="045408"/>
              </a:solidFill>
              <a:latin typeface="华文细黑" pitchFamily="2" charset="-122"/>
            </a:endParaRPr>
          </a:p>
        </p:txBody>
      </p:sp>
      <p:pic>
        <p:nvPicPr>
          <p:cNvPr id="17" name="Picture 2"/>
          <p:cNvPicPr>
            <a:picLocks noChangeAspect="1" noChangeArrowheads="1"/>
          </p:cNvPicPr>
          <p:nvPr/>
        </p:nvPicPr>
        <p:blipFill>
          <a:blip r:embed="rId3" cstate="email">
            <a:extLst>
              <a:ext uri="{28A0092B-C50C-407E-A947-70E740481C1C}">
                <a14:useLocalDpi xmlns:a14="http://schemas.microsoft.com/office/drawing/2010/main" xmlns="" val="0"/>
              </a:ext>
            </a:extLst>
          </a:blip>
          <a:stretch>
            <a:fillRect/>
          </a:stretch>
        </p:blipFill>
        <p:spPr bwMode="auto">
          <a:xfrm>
            <a:off x="8286776" y="4286262"/>
            <a:ext cx="609412" cy="616430"/>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52" descr="4400"/>
          <p:cNvPicPr>
            <a:picLocks noChangeAspect="1" noChangeArrowheads="1"/>
          </p:cNvPicPr>
          <p:nvPr/>
        </p:nvPicPr>
        <p:blipFill>
          <a:blip r:embed="rId4" cstate="email">
            <a:lum contrast="20000"/>
            <a:extLst>
              <a:ext uri="{28A0092B-C50C-407E-A947-70E740481C1C}">
                <a14:useLocalDpi xmlns:a14="http://schemas.microsoft.com/office/drawing/2010/main" xmlns="" val="0"/>
              </a:ext>
            </a:extLst>
          </a:blip>
          <a:srcRect/>
          <a:stretch>
            <a:fillRect/>
          </a:stretch>
        </p:blipFill>
        <p:spPr bwMode="auto">
          <a:xfrm flipH="1">
            <a:off x="5940151" y="3621861"/>
            <a:ext cx="3203844" cy="15216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79512" y="555526"/>
            <a:ext cx="720080" cy="7200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435661" y="171140"/>
            <a:ext cx="823590" cy="8235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131916037"/>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39552" y="873188"/>
            <a:ext cx="3528392" cy="3785652"/>
          </a:xfrm>
          <a:prstGeom prst="rect">
            <a:avLst/>
          </a:prstGeom>
        </p:spPr>
        <p:txBody>
          <a:bodyPr wrap="square">
            <a:spAutoFit/>
          </a:bodyPr>
          <a:lstStyle/>
          <a:p>
            <a:pPr>
              <a:lnSpc>
                <a:spcPct val="150000"/>
              </a:lnSpc>
            </a:pPr>
            <a:r>
              <a:rPr lang="zh-CN" altLang="en-US" sz="2000" spc="300" dirty="0" smtClean="0">
                <a:solidFill>
                  <a:srgbClr val="FF0000"/>
                </a:solidFill>
                <a:latin typeface="华文细黑" pitchFamily="2" charset="-122"/>
              </a:rPr>
              <a:t>    主动</a:t>
            </a:r>
            <a:r>
              <a:rPr lang="zh-CN" altLang="en-US" sz="2000" spc="300" dirty="0">
                <a:solidFill>
                  <a:srgbClr val="FF0000"/>
                </a:solidFill>
                <a:latin typeface="华文细黑" pitchFamily="2" charset="-122"/>
              </a:rPr>
              <a:t>融入国家开放战略，奠定了西部开放高地地位，累计引进到位省外、境外资金超过</a:t>
            </a:r>
            <a:r>
              <a:rPr lang="en-US" altLang="zh-CN" sz="2000" spc="300" dirty="0">
                <a:solidFill>
                  <a:srgbClr val="FF0000"/>
                </a:solidFill>
                <a:latin typeface="华文细黑" pitchFamily="2" charset="-122"/>
              </a:rPr>
              <a:t>5</a:t>
            </a:r>
            <a:r>
              <a:rPr lang="zh-CN" altLang="en-US" sz="2000" spc="300" dirty="0">
                <a:solidFill>
                  <a:srgbClr val="FF0000"/>
                </a:solidFill>
                <a:latin typeface="华文细黑" pitchFamily="2" charset="-122"/>
              </a:rPr>
              <a:t>万亿元，驻蓉领事馆达</a:t>
            </a:r>
            <a:r>
              <a:rPr lang="en-US" altLang="zh-CN" sz="2000" spc="300" dirty="0">
                <a:solidFill>
                  <a:srgbClr val="FF0000"/>
                </a:solidFill>
                <a:latin typeface="华文细黑" pitchFamily="2" charset="-122"/>
              </a:rPr>
              <a:t>16</a:t>
            </a:r>
            <a:r>
              <a:rPr lang="zh-CN" altLang="en-US" sz="2000" spc="300" dirty="0">
                <a:solidFill>
                  <a:srgbClr val="FF0000"/>
                </a:solidFill>
                <a:latin typeface="华文细黑" pitchFamily="2" charset="-122"/>
              </a:rPr>
              <a:t>家，在川落户世界</a:t>
            </a:r>
            <a:r>
              <a:rPr lang="en-US" altLang="zh-CN" sz="2000" spc="300" dirty="0">
                <a:solidFill>
                  <a:srgbClr val="FF0000"/>
                </a:solidFill>
                <a:latin typeface="华文细黑" pitchFamily="2" charset="-122"/>
              </a:rPr>
              <a:t>500</a:t>
            </a:r>
            <a:r>
              <a:rPr lang="zh-CN" altLang="en-US" sz="2000" spc="300" dirty="0">
                <a:solidFill>
                  <a:srgbClr val="FF0000"/>
                </a:solidFill>
                <a:latin typeface="华文细黑" pitchFamily="2" charset="-122"/>
              </a:rPr>
              <a:t>强企业达</a:t>
            </a:r>
            <a:r>
              <a:rPr lang="en-US" altLang="zh-CN" sz="2000" spc="300" dirty="0">
                <a:solidFill>
                  <a:srgbClr val="FF0000"/>
                </a:solidFill>
                <a:latin typeface="华文细黑" pitchFamily="2" charset="-122"/>
              </a:rPr>
              <a:t>321</a:t>
            </a:r>
            <a:r>
              <a:rPr lang="zh-CN" altLang="en-US" sz="2000" spc="300" dirty="0">
                <a:solidFill>
                  <a:srgbClr val="FF0000"/>
                </a:solidFill>
                <a:latin typeface="华文细黑" pitchFamily="2" charset="-122"/>
              </a:rPr>
              <a:t>户，成都双流机场开通国际航线</a:t>
            </a:r>
            <a:r>
              <a:rPr lang="en-US" altLang="zh-CN" sz="2000" spc="300" dirty="0">
                <a:solidFill>
                  <a:srgbClr val="FF0000"/>
                </a:solidFill>
                <a:latin typeface="华文细黑" pitchFamily="2" charset="-122"/>
              </a:rPr>
              <a:t>100</a:t>
            </a:r>
            <a:r>
              <a:rPr lang="zh-CN" altLang="en-US" sz="2000" spc="300" dirty="0">
                <a:solidFill>
                  <a:srgbClr val="FF0000"/>
                </a:solidFill>
                <a:latin typeface="华文细黑" pitchFamily="2" charset="-122"/>
              </a:rPr>
              <a:t>条、新增</a:t>
            </a:r>
            <a:r>
              <a:rPr lang="en-US" altLang="zh-CN" sz="2000" spc="300" dirty="0">
                <a:solidFill>
                  <a:srgbClr val="FF0000"/>
                </a:solidFill>
                <a:latin typeface="华文细黑" pitchFamily="2" charset="-122"/>
              </a:rPr>
              <a:t>54</a:t>
            </a:r>
            <a:r>
              <a:rPr lang="zh-CN" altLang="en-US" sz="2000" spc="300" dirty="0">
                <a:solidFill>
                  <a:srgbClr val="FF0000"/>
                </a:solidFill>
                <a:latin typeface="华文细黑" pitchFamily="2" charset="-122"/>
              </a:rPr>
              <a:t>条。</a:t>
            </a:r>
            <a:endParaRPr lang="en-US" altLang="zh-CN" sz="2000" spc="300" dirty="0" smtClean="0">
              <a:solidFill>
                <a:srgbClr val="FF0000"/>
              </a:solidFill>
              <a:latin typeface="华文细黑" pitchFamily="2" charset="-122"/>
            </a:endParaRPr>
          </a:p>
        </p:txBody>
      </p:sp>
      <p:sp>
        <p:nvSpPr>
          <p:cNvPr id="11" name="矩形 10"/>
          <p:cNvSpPr/>
          <p:nvPr/>
        </p:nvSpPr>
        <p:spPr>
          <a:xfrm>
            <a:off x="4319638" y="180691"/>
            <a:ext cx="4576550" cy="4247317"/>
          </a:xfrm>
          <a:prstGeom prst="rect">
            <a:avLst/>
          </a:prstGeom>
        </p:spPr>
        <p:txBody>
          <a:bodyPr wrap="square">
            <a:spAutoFit/>
          </a:bodyPr>
          <a:lstStyle/>
          <a:p>
            <a:pPr>
              <a:lnSpc>
                <a:spcPct val="150000"/>
              </a:lnSpc>
            </a:pPr>
            <a:r>
              <a:rPr lang="zh-CN" altLang="en-US" sz="2000" dirty="0">
                <a:solidFill>
                  <a:srgbClr val="045408"/>
                </a:solidFill>
              </a:rPr>
              <a:t>长远发展基础不断夯实，天府新区上升为国家级新区，全面创新改革试验、自由贸易试验区等国家战略布局先后落户四川，全省水电装机容量达</a:t>
            </a:r>
            <a:r>
              <a:rPr lang="en-US" altLang="zh-CN" sz="2000" dirty="0">
                <a:solidFill>
                  <a:srgbClr val="045408"/>
                </a:solidFill>
              </a:rPr>
              <a:t>7095</a:t>
            </a:r>
            <a:r>
              <a:rPr lang="zh-CN" altLang="en-US" sz="2000" dirty="0">
                <a:solidFill>
                  <a:srgbClr val="045408"/>
                </a:solidFill>
              </a:rPr>
              <a:t>万千瓦，交通领域投资连续</a:t>
            </a:r>
            <a:r>
              <a:rPr lang="en-US" altLang="zh-CN" sz="2000" dirty="0">
                <a:solidFill>
                  <a:srgbClr val="045408"/>
                </a:solidFill>
              </a:rPr>
              <a:t>5</a:t>
            </a:r>
            <a:r>
              <a:rPr lang="zh-CN" altLang="en-US" sz="2000" dirty="0">
                <a:solidFill>
                  <a:srgbClr val="045408"/>
                </a:solidFill>
              </a:rPr>
              <a:t>年居全国前列，进出川大通道达</a:t>
            </a:r>
            <a:r>
              <a:rPr lang="en-US" altLang="zh-CN" sz="2000" dirty="0">
                <a:solidFill>
                  <a:srgbClr val="045408"/>
                </a:solidFill>
              </a:rPr>
              <a:t>29</a:t>
            </a:r>
            <a:r>
              <a:rPr lang="zh-CN" altLang="en-US" sz="2000" dirty="0">
                <a:solidFill>
                  <a:srgbClr val="045408"/>
                </a:solidFill>
              </a:rPr>
              <a:t>条、新增</a:t>
            </a:r>
            <a:r>
              <a:rPr lang="en-US" altLang="zh-CN" sz="2000" dirty="0">
                <a:solidFill>
                  <a:srgbClr val="045408"/>
                </a:solidFill>
              </a:rPr>
              <a:t>12</a:t>
            </a:r>
            <a:r>
              <a:rPr lang="zh-CN" altLang="en-US" sz="2000" dirty="0">
                <a:solidFill>
                  <a:srgbClr val="045408"/>
                </a:solidFill>
              </a:rPr>
              <a:t>条，天府国际机场获批并开工建设，一举奠定成都国家级国际航空枢纽地位，实现了</a:t>
            </a:r>
            <a:r>
              <a:rPr lang="zh-CN" altLang="en-US" sz="2000" dirty="0" smtClean="0">
                <a:solidFill>
                  <a:srgbClr val="045408"/>
                </a:solidFill>
              </a:rPr>
              <a:t>从“</a:t>
            </a:r>
            <a:r>
              <a:rPr lang="zh-CN" altLang="en-US" sz="2000" dirty="0">
                <a:solidFill>
                  <a:srgbClr val="045408"/>
                </a:solidFill>
              </a:rPr>
              <a:t>三线</a:t>
            </a:r>
            <a:r>
              <a:rPr lang="zh-CN" altLang="en-US" sz="2000" dirty="0" smtClean="0">
                <a:solidFill>
                  <a:srgbClr val="045408"/>
                </a:solidFill>
              </a:rPr>
              <a:t>” 到“</a:t>
            </a:r>
            <a:r>
              <a:rPr lang="zh-CN" altLang="en-US" sz="2000" dirty="0">
                <a:solidFill>
                  <a:srgbClr val="045408"/>
                </a:solidFill>
              </a:rPr>
              <a:t>三区</a:t>
            </a:r>
            <a:r>
              <a:rPr lang="zh-CN" altLang="en-US" sz="2000" dirty="0" smtClean="0">
                <a:solidFill>
                  <a:srgbClr val="045408"/>
                </a:solidFill>
              </a:rPr>
              <a:t>” 的</a:t>
            </a:r>
            <a:r>
              <a:rPr lang="zh-CN" altLang="en-US" sz="2000" dirty="0">
                <a:solidFill>
                  <a:srgbClr val="045408"/>
                </a:solidFill>
              </a:rPr>
              <a:t>历史性转变。</a:t>
            </a:r>
            <a:endParaRPr lang="zh-CN" altLang="en-US" sz="2000" spc="300" dirty="0">
              <a:solidFill>
                <a:srgbClr val="045408"/>
              </a:solidFill>
              <a:latin typeface="华文细黑" pitchFamily="2" charset="-122"/>
            </a:endParaRPr>
          </a:p>
        </p:txBody>
      </p:sp>
      <p:pic>
        <p:nvPicPr>
          <p:cNvPr id="17" name="Picture 2"/>
          <p:cNvPicPr>
            <a:picLocks noChangeAspect="1" noChangeArrowheads="1"/>
          </p:cNvPicPr>
          <p:nvPr/>
        </p:nvPicPr>
        <p:blipFill>
          <a:blip r:embed="rId3" cstate="email">
            <a:extLst>
              <a:ext uri="{28A0092B-C50C-407E-A947-70E740481C1C}">
                <a14:useLocalDpi xmlns:a14="http://schemas.microsoft.com/office/drawing/2010/main" xmlns="" val="0"/>
              </a:ext>
            </a:extLst>
          </a:blip>
          <a:stretch>
            <a:fillRect/>
          </a:stretch>
        </p:blipFill>
        <p:spPr bwMode="auto">
          <a:xfrm>
            <a:off x="8286776" y="4286262"/>
            <a:ext cx="609412" cy="616430"/>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52" descr="4400"/>
          <p:cNvPicPr>
            <a:picLocks noChangeAspect="1" noChangeArrowheads="1"/>
          </p:cNvPicPr>
          <p:nvPr/>
        </p:nvPicPr>
        <p:blipFill>
          <a:blip r:embed="rId4" cstate="email">
            <a:lum contrast="20000"/>
            <a:extLst>
              <a:ext uri="{28A0092B-C50C-407E-A947-70E740481C1C}">
                <a14:useLocalDpi xmlns:a14="http://schemas.microsoft.com/office/drawing/2010/main" xmlns="" val="0"/>
              </a:ext>
            </a:extLst>
          </a:blip>
          <a:srcRect/>
          <a:stretch>
            <a:fillRect/>
          </a:stretch>
        </p:blipFill>
        <p:spPr bwMode="auto">
          <a:xfrm flipH="1">
            <a:off x="6607912" y="3939006"/>
            <a:ext cx="2536087" cy="12044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50"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79512" y="627534"/>
            <a:ext cx="720080" cy="7200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672233" y="86166"/>
            <a:ext cx="791421" cy="77620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084484774"/>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323528" y="861176"/>
            <a:ext cx="3960440" cy="3785652"/>
          </a:xfrm>
          <a:prstGeom prst="rect">
            <a:avLst/>
          </a:prstGeom>
        </p:spPr>
        <p:txBody>
          <a:bodyPr wrap="square">
            <a:spAutoFit/>
          </a:bodyPr>
          <a:lstStyle/>
          <a:p>
            <a:pPr>
              <a:lnSpc>
                <a:spcPct val="150000"/>
              </a:lnSpc>
            </a:pPr>
            <a:r>
              <a:rPr lang="zh-CN" altLang="en-US" sz="2000" spc="300" dirty="0" smtClean="0">
                <a:solidFill>
                  <a:srgbClr val="FF0000"/>
                </a:solidFill>
                <a:latin typeface="华文细黑" pitchFamily="2" charset="-122"/>
              </a:rPr>
              <a:t>    </a:t>
            </a:r>
            <a:r>
              <a:rPr lang="zh-CN" altLang="en-US" sz="2000" spc="300" dirty="0">
                <a:solidFill>
                  <a:srgbClr val="FF0000"/>
                </a:solidFill>
                <a:latin typeface="华文细黑" pitchFamily="2" charset="-122"/>
              </a:rPr>
              <a:t>“四大城市群”建设、“百万安居工程”和“百镇建设行动”成效明显，平均每年吸纳农业转移人口</a:t>
            </a:r>
            <a:r>
              <a:rPr lang="en-US" altLang="zh-CN" sz="2000" spc="300" dirty="0">
                <a:solidFill>
                  <a:srgbClr val="FF0000"/>
                </a:solidFill>
                <a:latin typeface="华文细黑" pitchFamily="2" charset="-122"/>
              </a:rPr>
              <a:t>100</a:t>
            </a:r>
            <a:r>
              <a:rPr lang="zh-CN" altLang="en-US" sz="2000" spc="300" dirty="0">
                <a:solidFill>
                  <a:srgbClr val="FF0000"/>
                </a:solidFill>
                <a:latin typeface="华文细黑" pitchFamily="2" charset="-122"/>
              </a:rPr>
              <a:t>万人以上，常住人口城镇化率达</a:t>
            </a:r>
            <a:r>
              <a:rPr lang="en-US" altLang="zh-CN" sz="2000" spc="300" dirty="0">
                <a:solidFill>
                  <a:srgbClr val="FF0000"/>
                </a:solidFill>
                <a:latin typeface="华文细黑" pitchFamily="2" charset="-122"/>
              </a:rPr>
              <a:t>49.2%</a:t>
            </a:r>
            <a:r>
              <a:rPr lang="zh-CN" altLang="en-US" sz="2000" spc="300" dirty="0">
                <a:solidFill>
                  <a:srgbClr val="FF0000"/>
                </a:solidFill>
                <a:latin typeface="华文细黑" pitchFamily="2" charset="-122"/>
              </a:rPr>
              <a:t>，建成幸福美丽新村</a:t>
            </a:r>
            <a:r>
              <a:rPr lang="en-US" altLang="zh-CN" sz="2000" spc="300" dirty="0">
                <a:solidFill>
                  <a:srgbClr val="FF0000"/>
                </a:solidFill>
                <a:latin typeface="华文细黑" pitchFamily="2" charset="-122"/>
              </a:rPr>
              <a:t>16282</a:t>
            </a:r>
            <a:r>
              <a:rPr lang="zh-CN" altLang="en-US" sz="2000" spc="300" dirty="0">
                <a:solidFill>
                  <a:srgbClr val="FF0000"/>
                </a:solidFill>
                <a:latin typeface="华文细黑" pitchFamily="2" charset="-122"/>
              </a:rPr>
              <a:t>个，城乡面貌焕然一新。</a:t>
            </a:r>
            <a:endParaRPr lang="zh-CN" altLang="en-US" sz="2000" spc="300" dirty="0" smtClean="0">
              <a:solidFill>
                <a:srgbClr val="FF0000"/>
              </a:solidFill>
              <a:latin typeface="华文细黑" pitchFamily="2" charset="-122"/>
            </a:endParaRPr>
          </a:p>
        </p:txBody>
      </p:sp>
      <p:sp>
        <p:nvSpPr>
          <p:cNvPr id="11" name="矩形 10"/>
          <p:cNvSpPr/>
          <p:nvPr/>
        </p:nvSpPr>
        <p:spPr>
          <a:xfrm>
            <a:off x="4975995" y="791805"/>
            <a:ext cx="3715880" cy="3323987"/>
          </a:xfrm>
          <a:prstGeom prst="rect">
            <a:avLst/>
          </a:prstGeom>
        </p:spPr>
        <p:txBody>
          <a:bodyPr wrap="square">
            <a:spAutoFit/>
          </a:bodyPr>
          <a:lstStyle/>
          <a:p>
            <a:pPr>
              <a:lnSpc>
                <a:spcPct val="150000"/>
              </a:lnSpc>
            </a:pPr>
            <a:r>
              <a:rPr lang="zh-CN" altLang="en-US" sz="2000" dirty="0">
                <a:solidFill>
                  <a:srgbClr val="045408"/>
                </a:solidFill>
              </a:rPr>
              <a:t>全省财政民生投入占年度公共财政支出提高并稳定在</a:t>
            </a:r>
            <a:r>
              <a:rPr lang="en-US" altLang="zh-CN" sz="2000" dirty="0">
                <a:solidFill>
                  <a:srgbClr val="045408"/>
                </a:solidFill>
              </a:rPr>
              <a:t>65%</a:t>
            </a:r>
            <a:r>
              <a:rPr lang="zh-CN" altLang="en-US" sz="2000" dirty="0">
                <a:solidFill>
                  <a:srgbClr val="045408"/>
                </a:solidFill>
              </a:rPr>
              <a:t>左右，每年城镇新增就业</a:t>
            </a:r>
            <a:r>
              <a:rPr lang="en-US" altLang="zh-CN" sz="2000" dirty="0">
                <a:solidFill>
                  <a:srgbClr val="045408"/>
                </a:solidFill>
              </a:rPr>
              <a:t>100</a:t>
            </a:r>
            <a:r>
              <a:rPr lang="zh-CN" altLang="en-US" sz="2000" dirty="0">
                <a:solidFill>
                  <a:srgbClr val="045408"/>
                </a:solidFill>
              </a:rPr>
              <a:t>万人左右，城乡居民人均可支配收入年均分别增长</a:t>
            </a:r>
            <a:r>
              <a:rPr lang="en-US" altLang="zh-CN" sz="2000" dirty="0">
                <a:solidFill>
                  <a:srgbClr val="045408"/>
                </a:solidFill>
              </a:rPr>
              <a:t>9.7%</a:t>
            </a:r>
            <a:r>
              <a:rPr lang="zh-CN" altLang="en-US" sz="2000" dirty="0">
                <a:solidFill>
                  <a:srgbClr val="045408"/>
                </a:solidFill>
              </a:rPr>
              <a:t>、</a:t>
            </a:r>
            <a:r>
              <a:rPr lang="en-US" altLang="zh-CN" sz="2000" dirty="0">
                <a:solidFill>
                  <a:srgbClr val="045408"/>
                </a:solidFill>
              </a:rPr>
              <a:t>11.5%</a:t>
            </a:r>
            <a:r>
              <a:rPr lang="zh-CN" altLang="en-US" sz="2000" dirty="0">
                <a:solidFill>
                  <a:srgbClr val="045408"/>
                </a:solidFill>
              </a:rPr>
              <a:t>，大气、水、土壤污染防治“三大战役”全面打响。。</a:t>
            </a:r>
            <a:endParaRPr lang="zh-CN" altLang="en-US" sz="2000" spc="300" dirty="0">
              <a:solidFill>
                <a:srgbClr val="045408"/>
              </a:solidFill>
              <a:latin typeface="华文细黑" pitchFamily="2" charset="-122"/>
            </a:endParaRPr>
          </a:p>
        </p:txBody>
      </p:sp>
      <p:pic>
        <p:nvPicPr>
          <p:cNvPr id="17" name="Picture 2"/>
          <p:cNvPicPr>
            <a:picLocks noChangeAspect="1" noChangeArrowheads="1"/>
          </p:cNvPicPr>
          <p:nvPr/>
        </p:nvPicPr>
        <p:blipFill>
          <a:blip r:embed="rId3" cstate="email">
            <a:extLst>
              <a:ext uri="{28A0092B-C50C-407E-A947-70E740481C1C}">
                <a14:useLocalDpi xmlns:a14="http://schemas.microsoft.com/office/drawing/2010/main" xmlns="" val="0"/>
              </a:ext>
            </a:extLst>
          </a:blip>
          <a:stretch>
            <a:fillRect/>
          </a:stretch>
        </p:blipFill>
        <p:spPr bwMode="auto">
          <a:xfrm>
            <a:off x="8286776" y="4286262"/>
            <a:ext cx="609412" cy="616430"/>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52" descr="4400"/>
          <p:cNvPicPr>
            <a:picLocks noChangeAspect="1" noChangeArrowheads="1"/>
          </p:cNvPicPr>
          <p:nvPr/>
        </p:nvPicPr>
        <p:blipFill>
          <a:blip r:embed="rId4" cstate="email">
            <a:lum contrast="20000"/>
            <a:extLst>
              <a:ext uri="{28A0092B-C50C-407E-A947-70E740481C1C}">
                <a14:useLocalDpi xmlns:a14="http://schemas.microsoft.com/office/drawing/2010/main" xmlns="" val="0"/>
              </a:ext>
            </a:extLst>
          </a:blip>
          <a:srcRect/>
          <a:stretch>
            <a:fillRect/>
          </a:stretch>
        </p:blipFill>
        <p:spPr bwMode="auto">
          <a:xfrm flipH="1">
            <a:off x="5396883" y="3363838"/>
            <a:ext cx="3747116" cy="17796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74"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527" y="427894"/>
            <a:ext cx="908050" cy="8905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067944" y="346512"/>
            <a:ext cx="908050" cy="8905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47627364"/>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5"/>
          <p:cNvSpPr txBox="1">
            <a:spLocks noChangeArrowheads="1"/>
          </p:cNvSpPr>
          <p:nvPr/>
        </p:nvSpPr>
        <p:spPr bwMode="ltGray">
          <a:xfrm>
            <a:off x="610823" y="205817"/>
            <a:ext cx="6890135" cy="523220"/>
          </a:xfrm>
          <a:prstGeom prst="rect">
            <a:avLst/>
          </a:prstGeom>
          <a:noFill/>
          <a:ln>
            <a:noFill/>
          </a:ln>
          <a:effectLst/>
          <a:extLst>
            <a:ext uri="{909E8E84-426E-40DD-AFC4-6F175D3DCCD1}">
              <a14:hiddenFill xmlns:a14="http://schemas.microsoft.com/office/drawing/2010/main" xmlns="">
                <a:gradFill rotWithShape="1">
                  <a:gsLst>
                    <a:gs pos="0">
                      <a:schemeClr val="bg1"/>
                    </a:gs>
                    <a:gs pos="100000">
                      <a:schemeClr val="accent1"/>
                    </a:gs>
                  </a:gsLst>
                  <a:lin ang="0" scaled="1"/>
                </a:gra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l"/>
            <a:r>
              <a:rPr lang="zh-CN" altLang="en-US" sz="2399" dirty="0" smtClean="0">
                <a:solidFill>
                  <a:srgbClr val="002060"/>
                </a:solidFill>
                <a:effectLst>
                  <a:outerShdw blurRad="50800" dist="38100" dir="2700000" algn="tl" rotWithShape="0">
                    <a:prstClr val="black">
                      <a:alpha val="40000"/>
                    </a:prstClr>
                  </a:outerShdw>
                </a:effectLst>
                <a:latin typeface="微软雅黑" pitchFamily="34" charset="-122"/>
                <a:ea typeface="微软雅黑" pitchFamily="34" charset="-122"/>
              </a:rPr>
              <a:t> </a:t>
            </a:r>
            <a:r>
              <a:rPr lang="zh-CN" altLang="en-US" sz="2800" spc="300" dirty="0" smtClean="0">
                <a:solidFill>
                  <a:srgbClr val="002060"/>
                </a:solidFill>
                <a:effectLst>
                  <a:outerShdw blurRad="50800" dist="38100" dir="2700000" algn="tl" rotWithShape="0">
                    <a:prstClr val="black">
                      <a:alpha val="40000"/>
                    </a:prstClr>
                  </a:outerShdw>
                </a:effectLst>
                <a:latin typeface="微软雅黑" pitchFamily="34" charset="-122"/>
                <a:ea typeface="微软雅黑" pitchFamily="34" charset="-122"/>
              </a:rPr>
              <a:t>压力加大 面临诸多挑战</a:t>
            </a:r>
            <a:r>
              <a:rPr lang="en-US" altLang="zh-CN" sz="2800" spc="300" dirty="0" smtClean="0">
                <a:solidFill>
                  <a:srgbClr val="002060"/>
                </a:solidFill>
                <a:effectLst>
                  <a:outerShdw blurRad="50800" dist="38100" dir="2700000" algn="tl" rotWithShape="0">
                    <a:prstClr val="black">
                      <a:alpha val="40000"/>
                    </a:prstClr>
                  </a:outerShdw>
                </a:effectLst>
                <a:latin typeface="微软雅黑" pitchFamily="34" charset="-122"/>
                <a:ea typeface="微软雅黑" pitchFamily="34" charset="-122"/>
              </a:rPr>
              <a:t>——</a:t>
            </a:r>
            <a:r>
              <a:rPr lang="zh-CN" altLang="en-US" sz="2800" spc="300" dirty="0" smtClean="0">
                <a:solidFill>
                  <a:srgbClr val="002060"/>
                </a:solidFill>
                <a:effectLst>
                  <a:outerShdw blurRad="50800" dist="38100" dir="2700000" algn="tl" rotWithShape="0">
                    <a:prstClr val="black">
                      <a:alpha val="40000"/>
                    </a:prstClr>
                  </a:outerShdw>
                </a:effectLst>
                <a:latin typeface="微软雅黑" pitchFamily="34" charset="-122"/>
                <a:ea typeface="微软雅黑" pitchFamily="34" charset="-122"/>
              </a:rPr>
              <a:t>五大难事</a:t>
            </a:r>
            <a:endParaRPr lang="en-US" altLang="zh-CN" sz="2800" spc="300" dirty="0">
              <a:solidFill>
                <a:srgbClr val="002060"/>
              </a:solidFill>
              <a:effectLst>
                <a:outerShdw blurRad="50800" dist="38100" dir="2700000" algn="tl" rotWithShape="0">
                  <a:prstClr val="black">
                    <a:alpha val="40000"/>
                  </a:prstClr>
                </a:outerShdw>
              </a:effectLst>
              <a:latin typeface="微软雅黑" pitchFamily="34" charset="-122"/>
              <a:ea typeface="微软雅黑" pitchFamily="34" charset="-122"/>
            </a:endParaRPr>
          </a:p>
        </p:txBody>
      </p:sp>
      <p:sp>
        <p:nvSpPr>
          <p:cNvPr id="54" name="TextBox 53"/>
          <p:cNvSpPr txBox="1">
            <a:spLocks noChangeArrowheads="1"/>
          </p:cNvSpPr>
          <p:nvPr/>
        </p:nvSpPr>
        <p:spPr bwMode="auto">
          <a:xfrm>
            <a:off x="1187624" y="857238"/>
            <a:ext cx="7708563" cy="37305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nSpc>
                <a:spcPts val="3200"/>
              </a:lnSpc>
            </a:pPr>
            <a:r>
              <a:rPr lang="zh-CN" altLang="en-US" sz="1600" spc="300" dirty="0" smtClean="0">
                <a:solidFill>
                  <a:srgbClr val="FF0000"/>
                </a:solidFill>
                <a:latin typeface="华文细黑" pitchFamily="2" charset="-122"/>
                <a:ea typeface="华文细黑" pitchFamily="2" charset="-122"/>
                <a:cs typeface="Times New Roman" pitchFamily="18" charset="0"/>
              </a:rPr>
              <a:t>●</a:t>
            </a:r>
            <a:r>
              <a:rPr lang="zh-CN" altLang="en-US" sz="1600" spc="300" dirty="0" smtClean="0">
                <a:solidFill>
                  <a:srgbClr val="FF0000"/>
                </a:solidFill>
                <a:latin typeface="华文细黑" pitchFamily="2" charset="-122"/>
                <a:ea typeface="华文细黑" pitchFamily="2" charset="-122"/>
              </a:rPr>
              <a:t>宏观经济形势严峻复杂，下行压力持续加大，新旧动能转换时不我待；</a:t>
            </a:r>
            <a:endParaRPr lang="en-US" altLang="zh-CN" sz="1600" spc="300" dirty="0" smtClean="0">
              <a:solidFill>
                <a:srgbClr val="FF0000"/>
              </a:solidFill>
              <a:latin typeface="华文细黑" pitchFamily="2" charset="-122"/>
              <a:ea typeface="华文细黑" pitchFamily="2" charset="-122"/>
            </a:endParaRPr>
          </a:p>
          <a:p>
            <a:pPr>
              <a:lnSpc>
                <a:spcPts val="3200"/>
              </a:lnSpc>
            </a:pPr>
            <a:r>
              <a:rPr lang="zh-CN" altLang="en-US" sz="1600" spc="300" dirty="0" smtClean="0">
                <a:solidFill>
                  <a:srgbClr val="045408"/>
                </a:solidFill>
                <a:latin typeface="华文细黑" pitchFamily="2" charset="-122"/>
                <a:ea typeface="华文细黑" pitchFamily="2" charset="-122"/>
                <a:cs typeface="Times New Roman" pitchFamily="18" charset="0"/>
              </a:rPr>
              <a:t>●</a:t>
            </a:r>
            <a:r>
              <a:rPr lang="zh-CN" altLang="en-US" sz="1600" spc="300" dirty="0" smtClean="0">
                <a:solidFill>
                  <a:srgbClr val="045408"/>
                </a:solidFill>
                <a:latin typeface="华文细黑" pitchFamily="2" charset="-122"/>
                <a:ea typeface="华文细黑" pitchFamily="2" charset="-122"/>
              </a:rPr>
              <a:t>汶川特大地震之后再次发生芦山强烈地震，旧伤未愈、又添新创，四川是否安全、“地方作为主体”新体制下重建能否圆满完成，各方高度关注；</a:t>
            </a:r>
            <a:endParaRPr lang="en-US" altLang="zh-CN" sz="1600" spc="300" dirty="0" smtClean="0">
              <a:solidFill>
                <a:srgbClr val="045408"/>
              </a:solidFill>
              <a:latin typeface="华文细黑" pitchFamily="2" charset="-122"/>
              <a:ea typeface="华文细黑" pitchFamily="2" charset="-122"/>
            </a:endParaRPr>
          </a:p>
          <a:p>
            <a:pPr>
              <a:lnSpc>
                <a:spcPts val="3200"/>
              </a:lnSpc>
            </a:pPr>
            <a:r>
              <a:rPr lang="zh-CN" altLang="en-US" sz="1600" spc="300" dirty="0" smtClean="0">
                <a:solidFill>
                  <a:srgbClr val="002060"/>
                </a:solidFill>
                <a:latin typeface="华文细黑" pitchFamily="2" charset="-122"/>
                <a:ea typeface="华文细黑" pitchFamily="2" charset="-122"/>
                <a:cs typeface="Times New Roman" pitchFamily="18" charset="0"/>
              </a:rPr>
              <a:t>●</a:t>
            </a:r>
            <a:r>
              <a:rPr lang="zh-CN" altLang="en-US" sz="1600" spc="300" dirty="0" smtClean="0">
                <a:solidFill>
                  <a:srgbClr val="002060"/>
                </a:solidFill>
                <a:latin typeface="华文细黑" pitchFamily="2" charset="-122"/>
                <a:ea typeface="华文细黑" pitchFamily="2" charset="-122"/>
              </a:rPr>
              <a:t>藏区发展民生稳定任务繁重，面临诸多挑战；</a:t>
            </a:r>
            <a:endParaRPr lang="en-US" altLang="zh-CN" sz="1600" spc="300" dirty="0" smtClean="0">
              <a:solidFill>
                <a:srgbClr val="002060"/>
              </a:solidFill>
              <a:latin typeface="华文细黑" pitchFamily="2" charset="-122"/>
              <a:ea typeface="华文细黑" pitchFamily="2" charset="-122"/>
            </a:endParaRPr>
          </a:p>
          <a:p>
            <a:pPr>
              <a:lnSpc>
                <a:spcPts val="3200"/>
              </a:lnSpc>
            </a:pPr>
            <a:r>
              <a:rPr lang="zh-CN" altLang="en-US" sz="1600" spc="300" dirty="0" smtClean="0">
                <a:solidFill>
                  <a:srgbClr val="FF0000"/>
                </a:solidFill>
                <a:latin typeface="华文细黑" pitchFamily="2" charset="-122"/>
                <a:ea typeface="华文细黑" pitchFamily="2" charset="-122"/>
                <a:cs typeface="Times New Roman" pitchFamily="18" charset="0"/>
              </a:rPr>
              <a:t>●</a:t>
            </a:r>
            <a:r>
              <a:rPr lang="zh-CN" altLang="en-US" sz="1600" spc="300" dirty="0" smtClean="0">
                <a:solidFill>
                  <a:srgbClr val="FF0000"/>
                </a:solidFill>
                <a:latin typeface="华文细黑" pitchFamily="2" charset="-122"/>
                <a:ea typeface="华文细黑" pitchFamily="2" charset="-122"/>
              </a:rPr>
              <a:t>贫困面宽量大程度深，特别是彝区藏区深度贫困与自然条件、民族宗教、社会治理等因素交织，脱贫攻坚更具特殊性艰巨性；</a:t>
            </a:r>
            <a:endParaRPr lang="en-US" altLang="zh-CN" sz="1600" spc="300" dirty="0" smtClean="0">
              <a:solidFill>
                <a:srgbClr val="FF0000"/>
              </a:solidFill>
              <a:latin typeface="华文细黑" pitchFamily="2" charset="-122"/>
              <a:ea typeface="华文细黑" pitchFamily="2" charset="-122"/>
            </a:endParaRPr>
          </a:p>
          <a:p>
            <a:pPr>
              <a:lnSpc>
                <a:spcPts val="3200"/>
              </a:lnSpc>
            </a:pPr>
            <a:r>
              <a:rPr lang="zh-CN" altLang="en-US" sz="1600" spc="300" dirty="0" smtClean="0">
                <a:solidFill>
                  <a:srgbClr val="002060"/>
                </a:solidFill>
                <a:latin typeface="华文细黑" pitchFamily="2" charset="-122"/>
                <a:ea typeface="华文细黑" pitchFamily="2" charset="-122"/>
                <a:cs typeface="Times New Roman" pitchFamily="18" charset="0"/>
              </a:rPr>
              <a:t> </a:t>
            </a:r>
            <a:r>
              <a:rPr lang="zh-CN" altLang="en-US" sz="1600" spc="300" dirty="0" smtClean="0">
                <a:solidFill>
                  <a:srgbClr val="045408"/>
                </a:solidFill>
                <a:latin typeface="华文细黑" pitchFamily="2" charset="-122"/>
                <a:ea typeface="华文细黑" pitchFamily="2" charset="-122"/>
                <a:cs typeface="Times New Roman" pitchFamily="18" charset="0"/>
              </a:rPr>
              <a:t>●</a:t>
            </a:r>
            <a:r>
              <a:rPr lang="zh-CN" altLang="en-US" sz="1600" spc="300" dirty="0" smtClean="0">
                <a:solidFill>
                  <a:srgbClr val="045408"/>
                </a:solidFill>
                <a:latin typeface="华文细黑" pitchFamily="2" charset="-122"/>
                <a:ea typeface="华文细黑" pitchFamily="2" charset="-122"/>
              </a:rPr>
              <a:t>干部队伍中腐败问题集中暴露，周永康长期插手四川事务造成恶劣影响，政治生态重塑任务艰巨。</a:t>
            </a:r>
          </a:p>
        </p:txBody>
      </p:sp>
      <p:sp>
        <p:nvSpPr>
          <p:cNvPr id="49" name="矩形 48"/>
          <p:cNvSpPr/>
          <p:nvPr/>
        </p:nvSpPr>
        <p:spPr>
          <a:xfrm>
            <a:off x="179512" y="1491630"/>
            <a:ext cx="1143007" cy="1015663"/>
          </a:xfrm>
          <a:prstGeom prst="rect">
            <a:avLst/>
          </a:prstGeom>
        </p:spPr>
        <p:txBody>
          <a:bodyPr wrap="square">
            <a:spAutoFit/>
          </a:bodyPr>
          <a:lstStyle/>
          <a:p>
            <a:r>
              <a:rPr lang="zh-CN" altLang="en-US" sz="6000" dirty="0" smtClean="0">
                <a:solidFill>
                  <a:srgbClr val="045408"/>
                </a:solidFill>
                <a:latin typeface="华文琥珀" pitchFamily="2" charset="-122"/>
                <a:ea typeface="华文琥珀" pitchFamily="2" charset="-122"/>
              </a:rPr>
              <a:t>难</a:t>
            </a:r>
            <a:endParaRPr lang="zh-CN" altLang="en-US" sz="6000" dirty="0">
              <a:latin typeface="华文琥珀" pitchFamily="2" charset="-122"/>
              <a:ea typeface="华文琥珀" pitchFamily="2" charset="-122"/>
            </a:endParaRPr>
          </a:p>
        </p:txBody>
      </p:sp>
      <p:pic>
        <p:nvPicPr>
          <p:cNvPr id="55" name="Picture 2"/>
          <p:cNvPicPr>
            <a:picLocks noChangeAspect="1" noChangeArrowheads="1"/>
          </p:cNvPicPr>
          <p:nvPr/>
        </p:nvPicPr>
        <p:blipFill>
          <a:blip r:embed="rId3" cstate="email">
            <a:extLst>
              <a:ext uri="{28A0092B-C50C-407E-A947-70E740481C1C}">
                <a14:useLocalDpi xmlns:a14="http://schemas.microsoft.com/office/drawing/2010/main" xmlns="" val="0"/>
              </a:ext>
            </a:extLst>
          </a:blip>
          <a:stretch>
            <a:fillRect/>
          </a:stretch>
        </p:blipFill>
        <p:spPr bwMode="auto">
          <a:xfrm>
            <a:off x="8286776" y="4286262"/>
            <a:ext cx="609412" cy="61643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31081655"/>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 Box 55"/>
          <p:cNvSpPr txBox="1">
            <a:spLocks noChangeArrowheads="1"/>
          </p:cNvSpPr>
          <p:nvPr/>
        </p:nvSpPr>
        <p:spPr bwMode="auto">
          <a:xfrm>
            <a:off x="1458157" y="129529"/>
            <a:ext cx="4172957" cy="523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spc="300" dirty="0">
                <a:solidFill>
                  <a:srgbClr val="002060"/>
                </a:solidFill>
                <a:effectLst>
                  <a:outerShdw blurRad="50800" dist="38100" dir="2700000" algn="tl" rotWithShape="0">
                    <a:prstClr val="black">
                      <a:alpha val="40000"/>
                    </a:prstClr>
                  </a:outerShdw>
                </a:effectLst>
                <a:latin typeface="微软雅黑" pitchFamily="34" charset="-122"/>
                <a:ea typeface="微软雅黑" pitchFamily="34" charset="-122"/>
              </a:rPr>
              <a:t>五场</a:t>
            </a:r>
            <a:r>
              <a:rPr lang="zh-CN" altLang="en-US" sz="2800" i="0" spc="300" dirty="0" smtClean="0">
                <a:solidFill>
                  <a:srgbClr val="002060"/>
                </a:solidFill>
                <a:effectLst>
                  <a:outerShdw blurRad="50800" dist="38100" dir="2700000" algn="tl" rotWithShape="0">
                    <a:prstClr val="black">
                      <a:alpha val="40000"/>
                    </a:prstClr>
                  </a:outerShdw>
                </a:effectLst>
                <a:latin typeface="微软雅黑" pitchFamily="34" charset="-122"/>
                <a:ea typeface="微软雅黑" pitchFamily="34" charset="-122"/>
              </a:rPr>
              <a:t>硬仗</a:t>
            </a:r>
            <a:endParaRPr lang="zh-CN" altLang="en-US" sz="2800" i="0" spc="300" dirty="0">
              <a:solidFill>
                <a:srgbClr val="002060"/>
              </a:solidFill>
              <a:effectLst>
                <a:outerShdw blurRad="50800" dist="38100" dir="2700000" algn="tl" rotWithShape="0">
                  <a:prstClr val="black">
                    <a:alpha val="40000"/>
                  </a:prstClr>
                </a:outerShdw>
              </a:effectLst>
              <a:latin typeface="微软雅黑" pitchFamily="34" charset="-122"/>
              <a:ea typeface="微软雅黑" pitchFamily="34" charset="-122"/>
            </a:endParaRPr>
          </a:p>
        </p:txBody>
      </p:sp>
      <p:grpSp>
        <p:nvGrpSpPr>
          <p:cNvPr id="37" name="组合 36"/>
          <p:cNvGrpSpPr/>
          <p:nvPr/>
        </p:nvGrpSpPr>
        <p:grpSpPr>
          <a:xfrm flipV="1">
            <a:off x="928662" y="1000114"/>
            <a:ext cx="6357982" cy="1714512"/>
            <a:chOff x="2809372" y="1211746"/>
            <a:chExt cx="7174580" cy="741636"/>
          </a:xfrm>
        </p:grpSpPr>
        <p:sp>
          <p:nvSpPr>
            <p:cNvPr id="38" name="Rectangle 12"/>
            <p:cNvSpPr/>
            <p:nvPr/>
          </p:nvSpPr>
          <p:spPr>
            <a:xfrm>
              <a:off x="6215443" y="1211746"/>
              <a:ext cx="3768509" cy="253916"/>
            </a:xfrm>
            <a:prstGeom prst="rect">
              <a:avLst/>
            </a:prstGeom>
          </p:spPr>
          <p:txBody>
            <a:bodyPr wrap="square">
              <a:spAutoFit/>
            </a:bodyPr>
            <a:lstStyle/>
            <a:p>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0" name="Rounded Rectangle 2"/>
            <p:cNvSpPr/>
            <p:nvPr/>
          </p:nvSpPr>
          <p:spPr>
            <a:xfrm>
              <a:off x="2809372" y="1708456"/>
              <a:ext cx="463171" cy="24492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61" name="Rectangle 15"/>
          <p:cNvSpPr/>
          <p:nvPr/>
        </p:nvSpPr>
        <p:spPr>
          <a:xfrm>
            <a:off x="1357290" y="1714494"/>
            <a:ext cx="3768509" cy="523220"/>
          </a:xfrm>
          <a:prstGeom prst="rect">
            <a:avLst/>
          </a:prstGeom>
        </p:spPr>
        <p:txBody>
          <a:bodyPr wrap="square">
            <a:spAutoFit/>
          </a:bodyPr>
          <a:lstStyle/>
          <a:p>
            <a:r>
              <a:rPr lang="zh-CN" altLang="en-US" sz="2800" kern="3000" spc="300" dirty="0" smtClean="0">
                <a:solidFill>
                  <a:schemeClr val="tx1">
                    <a:lumMod val="85000"/>
                    <a:lumOff val="15000"/>
                  </a:schemeClr>
                </a:solidFill>
                <a:latin typeface="微软雅黑" panose="020B0503020204020204" pitchFamily="34" charset="-122"/>
                <a:ea typeface="微软雅黑" panose="020B0503020204020204" pitchFamily="34" charset="-122"/>
              </a:rPr>
              <a:t>打赢脱贫攻坚战</a:t>
            </a:r>
            <a:endParaRPr lang="en-US" altLang="zh-CN" sz="2800" kern="3000"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2" name="Rectangle 15"/>
          <p:cNvSpPr/>
          <p:nvPr/>
        </p:nvSpPr>
        <p:spPr>
          <a:xfrm>
            <a:off x="1357290" y="3071816"/>
            <a:ext cx="3768509" cy="523220"/>
          </a:xfrm>
          <a:prstGeom prst="rect">
            <a:avLst/>
          </a:prstGeom>
        </p:spPr>
        <p:txBody>
          <a:bodyPr wrap="square">
            <a:spAutoFit/>
          </a:bodyPr>
          <a:lstStyle/>
          <a:p>
            <a:r>
              <a:rPr lang="zh-CN" altLang="en-US" sz="2800" kern="3000" spc="300" dirty="0" smtClean="0">
                <a:solidFill>
                  <a:schemeClr val="tx1">
                    <a:lumMod val="85000"/>
                    <a:lumOff val="15000"/>
                  </a:schemeClr>
                </a:solidFill>
                <a:latin typeface="微软雅黑" panose="020B0503020204020204" pitchFamily="34" charset="-122"/>
                <a:ea typeface="微软雅黑" panose="020B0503020204020204" pitchFamily="34" charset="-122"/>
              </a:rPr>
              <a:t>灾后重建重大胜利</a:t>
            </a:r>
            <a:endParaRPr lang="en-US" altLang="zh-CN" sz="2800" kern="3000"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3" name="Rectangle 15"/>
          <p:cNvSpPr/>
          <p:nvPr/>
        </p:nvSpPr>
        <p:spPr>
          <a:xfrm>
            <a:off x="1357290" y="2357436"/>
            <a:ext cx="3768509" cy="523220"/>
          </a:xfrm>
          <a:prstGeom prst="rect">
            <a:avLst/>
          </a:prstGeom>
        </p:spPr>
        <p:txBody>
          <a:bodyPr wrap="square">
            <a:spAutoFit/>
          </a:bodyPr>
          <a:lstStyle/>
          <a:p>
            <a:r>
              <a:rPr lang="zh-CN" altLang="en-US" sz="2800" kern="3000" spc="300" dirty="0" smtClean="0">
                <a:solidFill>
                  <a:schemeClr val="tx1">
                    <a:lumMod val="85000"/>
                    <a:lumOff val="15000"/>
                  </a:schemeClr>
                </a:solidFill>
                <a:latin typeface="微软雅黑" panose="020B0503020204020204" pitchFamily="34" charset="-122"/>
                <a:ea typeface="微软雅黑" panose="020B0503020204020204" pitchFamily="34" charset="-122"/>
              </a:rPr>
              <a:t>民族地区稳定发展</a:t>
            </a:r>
            <a:endParaRPr lang="en-US" altLang="zh-CN" sz="2800" kern="3000"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2" name="Rectangle 15"/>
          <p:cNvSpPr/>
          <p:nvPr/>
        </p:nvSpPr>
        <p:spPr>
          <a:xfrm>
            <a:off x="1357290" y="1000114"/>
            <a:ext cx="3768509" cy="523220"/>
          </a:xfrm>
          <a:prstGeom prst="rect">
            <a:avLst/>
          </a:prstGeom>
        </p:spPr>
        <p:txBody>
          <a:bodyPr wrap="square">
            <a:spAutoFit/>
          </a:bodyPr>
          <a:lstStyle/>
          <a:p>
            <a:r>
              <a:rPr lang="zh-CN" altLang="en-US" sz="2800" kern="3000" spc="300" dirty="0" smtClean="0">
                <a:solidFill>
                  <a:schemeClr val="tx1">
                    <a:lumMod val="85000"/>
                    <a:lumOff val="15000"/>
                  </a:schemeClr>
                </a:solidFill>
                <a:latin typeface="微软雅黑" panose="020B0503020204020204" pitchFamily="34" charset="-122"/>
                <a:ea typeface="微软雅黑" panose="020B0503020204020204" pitchFamily="34" charset="-122"/>
              </a:rPr>
              <a:t>创新驱动转型发展</a:t>
            </a:r>
            <a:endParaRPr lang="en-US" altLang="zh-CN" sz="2800" kern="3000"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3" name="Rectangle 15"/>
          <p:cNvSpPr/>
          <p:nvPr/>
        </p:nvSpPr>
        <p:spPr>
          <a:xfrm>
            <a:off x="1357290" y="3786196"/>
            <a:ext cx="3829080" cy="523220"/>
          </a:xfrm>
          <a:prstGeom prst="rect">
            <a:avLst/>
          </a:prstGeom>
        </p:spPr>
        <p:txBody>
          <a:bodyPr wrap="square">
            <a:spAutoFit/>
          </a:bodyPr>
          <a:lstStyle/>
          <a:p>
            <a:r>
              <a:rPr lang="zh-CN" altLang="en-US" sz="2800" kern="3000" spc="300" dirty="0" smtClean="0">
                <a:solidFill>
                  <a:schemeClr val="tx1">
                    <a:lumMod val="85000"/>
                    <a:lumOff val="15000"/>
                  </a:schemeClr>
                </a:solidFill>
                <a:latin typeface="微软雅黑" panose="020B0503020204020204" pitchFamily="34" charset="-122"/>
                <a:ea typeface="微软雅黑" panose="020B0503020204020204" pitchFamily="34" charset="-122"/>
              </a:rPr>
              <a:t>从严治党管党</a:t>
            </a:r>
            <a:endParaRPr lang="en-US" altLang="zh-CN" sz="2800" kern="3000"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74" name="组合 73"/>
          <p:cNvGrpSpPr/>
          <p:nvPr/>
        </p:nvGrpSpPr>
        <p:grpSpPr>
          <a:xfrm flipV="1">
            <a:off x="928662" y="1714494"/>
            <a:ext cx="6357982" cy="1714512"/>
            <a:chOff x="2809372" y="1211746"/>
            <a:chExt cx="7174580" cy="741636"/>
          </a:xfrm>
        </p:grpSpPr>
        <p:sp>
          <p:nvSpPr>
            <p:cNvPr id="75" name="Rectangle 12"/>
            <p:cNvSpPr/>
            <p:nvPr/>
          </p:nvSpPr>
          <p:spPr>
            <a:xfrm>
              <a:off x="6215443" y="1211746"/>
              <a:ext cx="3768509" cy="253916"/>
            </a:xfrm>
            <a:prstGeom prst="rect">
              <a:avLst/>
            </a:prstGeom>
          </p:spPr>
          <p:txBody>
            <a:bodyPr wrap="square">
              <a:spAutoFit/>
            </a:bodyPr>
            <a:lstStyle/>
            <a:p>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6" name="Rounded Rectangle 2"/>
            <p:cNvSpPr/>
            <p:nvPr/>
          </p:nvSpPr>
          <p:spPr>
            <a:xfrm>
              <a:off x="2809372" y="1708456"/>
              <a:ext cx="463171" cy="24492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77" name="组合 76"/>
          <p:cNvGrpSpPr/>
          <p:nvPr/>
        </p:nvGrpSpPr>
        <p:grpSpPr>
          <a:xfrm flipV="1">
            <a:off x="928662" y="2357436"/>
            <a:ext cx="6357982" cy="1714512"/>
            <a:chOff x="2809372" y="1211746"/>
            <a:chExt cx="7174580" cy="741636"/>
          </a:xfrm>
        </p:grpSpPr>
        <p:sp>
          <p:nvSpPr>
            <p:cNvPr id="78" name="Rectangle 12"/>
            <p:cNvSpPr/>
            <p:nvPr/>
          </p:nvSpPr>
          <p:spPr>
            <a:xfrm>
              <a:off x="6215443" y="1211746"/>
              <a:ext cx="3768509" cy="253916"/>
            </a:xfrm>
            <a:prstGeom prst="rect">
              <a:avLst/>
            </a:prstGeom>
          </p:spPr>
          <p:txBody>
            <a:bodyPr wrap="square">
              <a:spAutoFit/>
            </a:bodyPr>
            <a:lstStyle/>
            <a:p>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9" name="Rounded Rectangle 2"/>
            <p:cNvSpPr/>
            <p:nvPr/>
          </p:nvSpPr>
          <p:spPr>
            <a:xfrm>
              <a:off x="2809372" y="1708456"/>
              <a:ext cx="463171" cy="24492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80" name="组合 79"/>
          <p:cNvGrpSpPr/>
          <p:nvPr/>
        </p:nvGrpSpPr>
        <p:grpSpPr>
          <a:xfrm flipV="1">
            <a:off x="928662" y="3071816"/>
            <a:ext cx="6357982" cy="1714512"/>
            <a:chOff x="2809372" y="1211746"/>
            <a:chExt cx="7174580" cy="741636"/>
          </a:xfrm>
        </p:grpSpPr>
        <p:sp>
          <p:nvSpPr>
            <p:cNvPr id="81" name="Rectangle 12"/>
            <p:cNvSpPr/>
            <p:nvPr/>
          </p:nvSpPr>
          <p:spPr>
            <a:xfrm>
              <a:off x="6215443" y="1211746"/>
              <a:ext cx="3768509" cy="253916"/>
            </a:xfrm>
            <a:prstGeom prst="rect">
              <a:avLst/>
            </a:prstGeom>
          </p:spPr>
          <p:txBody>
            <a:bodyPr wrap="square">
              <a:spAutoFit/>
            </a:bodyPr>
            <a:lstStyle/>
            <a:p>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2" name="Rounded Rectangle 2"/>
            <p:cNvSpPr/>
            <p:nvPr/>
          </p:nvSpPr>
          <p:spPr>
            <a:xfrm>
              <a:off x="2809372" y="1708456"/>
              <a:ext cx="463171" cy="24492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83" name="组合 82"/>
          <p:cNvGrpSpPr/>
          <p:nvPr/>
        </p:nvGrpSpPr>
        <p:grpSpPr>
          <a:xfrm flipV="1">
            <a:off x="928662" y="3786196"/>
            <a:ext cx="6357982" cy="1714512"/>
            <a:chOff x="2809372" y="1211746"/>
            <a:chExt cx="7174580" cy="741636"/>
          </a:xfrm>
        </p:grpSpPr>
        <p:sp>
          <p:nvSpPr>
            <p:cNvPr id="84" name="Rectangle 12"/>
            <p:cNvSpPr/>
            <p:nvPr/>
          </p:nvSpPr>
          <p:spPr>
            <a:xfrm>
              <a:off x="6215443" y="1211746"/>
              <a:ext cx="3768509" cy="253916"/>
            </a:xfrm>
            <a:prstGeom prst="rect">
              <a:avLst/>
            </a:prstGeom>
          </p:spPr>
          <p:txBody>
            <a:bodyPr wrap="square">
              <a:spAutoFit/>
            </a:bodyPr>
            <a:lstStyle/>
            <a:p>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5" name="Rounded Rectangle 2"/>
            <p:cNvSpPr/>
            <p:nvPr/>
          </p:nvSpPr>
          <p:spPr>
            <a:xfrm>
              <a:off x="2809372" y="1708456"/>
              <a:ext cx="463171" cy="24492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86" name="矩形 85"/>
          <p:cNvSpPr/>
          <p:nvPr/>
        </p:nvSpPr>
        <p:spPr>
          <a:xfrm>
            <a:off x="5214942" y="1571618"/>
            <a:ext cx="3071834" cy="1569660"/>
          </a:xfrm>
          <a:prstGeom prst="rect">
            <a:avLst/>
          </a:prstGeom>
        </p:spPr>
        <p:txBody>
          <a:bodyPr wrap="square">
            <a:spAutoFit/>
          </a:bodyPr>
          <a:lstStyle/>
          <a:p>
            <a:r>
              <a:rPr lang="zh-CN" altLang="en-US" sz="9600" dirty="0" smtClean="0">
                <a:solidFill>
                  <a:srgbClr val="002060"/>
                </a:solidFill>
                <a:latin typeface="方正毡笔黑简体" panose="03000509000000000000" pitchFamily="65" charset="-122"/>
                <a:ea typeface="方正毡笔黑简体" panose="03000509000000000000" pitchFamily="65" charset="-122"/>
              </a:rPr>
              <a:t>变</a:t>
            </a:r>
            <a:endParaRPr lang="zh-CN" altLang="en-US" sz="9600" dirty="0">
              <a:solidFill>
                <a:srgbClr val="002060"/>
              </a:solidFill>
            </a:endParaRPr>
          </a:p>
        </p:txBody>
      </p:sp>
      <p:pic>
        <p:nvPicPr>
          <p:cNvPr id="87" name="Picture 2"/>
          <p:cNvPicPr>
            <a:picLocks noChangeAspect="1" noChangeArrowheads="1"/>
          </p:cNvPicPr>
          <p:nvPr/>
        </p:nvPicPr>
        <p:blipFill>
          <a:blip r:embed="rId3" cstate="email">
            <a:extLst>
              <a:ext uri="{28A0092B-C50C-407E-A947-70E740481C1C}">
                <a14:useLocalDpi xmlns:a14="http://schemas.microsoft.com/office/drawing/2010/main" xmlns="" val="0"/>
              </a:ext>
            </a:extLst>
          </a:blip>
          <a:stretch>
            <a:fillRect/>
          </a:stretch>
        </p:blipFill>
        <p:spPr bwMode="auto">
          <a:xfrm>
            <a:off x="8286776" y="4286262"/>
            <a:ext cx="609412" cy="616430"/>
          </a:xfrm>
          <a:prstGeom prst="rect">
            <a:avLst/>
          </a:prstGeom>
          <a:noFill/>
          <a:extLst>
            <a:ext uri="{909E8E84-426E-40DD-AFC4-6F175D3DCCD1}">
              <a14:hiddenFill xmlns:a14="http://schemas.microsoft.com/office/drawing/2010/main" xmlns="">
                <a:solidFill>
                  <a:srgbClr val="FFFFFF"/>
                </a:solidFill>
              </a14:hiddenFill>
            </a:ext>
          </a:extLst>
        </p:spPr>
      </p:pic>
      <p:pic>
        <p:nvPicPr>
          <p:cNvPr id="25" name="Picture 52" descr="4400"/>
          <p:cNvPicPr>
            <a:picLocks noChangeAspect="1" noChangeArrowheads="1"/>
          </p:cNvPicPr>
          <p:nvPr/>
        </p:nvPicPr>
        <p:blipFill>
          <a:blip r:embed="rId4" cstate="email">
            <a:lum contrast="20000"/>
            <a:extLst>
              <a:ext uri="{28A0092B-C50C-407E-A947-70E740481C1C}">
                <a14:useLocalDpi xmlns:a14="http://schemas.microsoft.com/office/drawing/2010/main" xmlns="" val="0"/>
              </a:ext>
            </a:extLst>
          </a:blip>
          <a:srcRect/>
          <a:stretch>
            <a:fillRect/>
          </a:stretch>
        </p:blipFill>
        <p:spPr bwMode="auto">
          <a:xfrm flipH="1">
            <a:off x="4071934" y="2734569"/>
            <a:ext cx="5072062" cy="24089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80691" y="403562"/>
            <a:ext cx="8318158" cy="4632037"/>
          </a:xfrm>
          <a:prstGeom prst="rect">
            <a:avLst/>
          </a:prstGeom>
        </p:spPr>
        <p:txBody>
          <a:bodyPr wrap="square">
            <a:spAutoFit/>
          </a:bodyPr>
          <a:lstStyle/>
          <a:p>
            <a:r>
              <a:rPr lang="zh-CN" altLang="en-US" sz="2000" dirty="0" smtClean="0"/>
              <a:t>                       </a:t>
            </a:r>
            <a:endParaRPr lang="en-US" altLang="zh-CN" sz="2800" dirty="0" smtClean="0">
              <a:solidFill>
                <a:srgbClr val="002060"/>
              </a:solidFill>
            </a:endParaRPr>
          </a:p>
          <a:p>
            <a:pPr>
              <a:lnSpc>
                <a:spcPct val="125000"/>
              </a:lnSpc>
            </a:pPr>
            <a:r>
              <a:rPr lang="zh-CN" altLang="en-US" sz="2200" spc="300" dirty="0" smtClean="0">
                <a:solidFill>
                  <a:srgbClr val="002060"/>
                </a:solidFill>
                <a:latin typeface="仿宋" pitchFamily="49" charset="-122"/>
                <a:ea typeface="仿宋" pitchFamily="49" charset="-122"/>
              </a:rPr>
              <a:t>第一部分  </a:t>
            </a:r>
            <a:r>
              <a:rPr lang="zh-CN" altLang="en-US" sz="2200" spc="300" dirty="0" smtClean="0">
                <a:solidFill>
                  <a:srgbClr val="FF0000"/>
                </a:solidFill>
                <a:latin typeface="仿宋" pitchFamily="49" charset="-122"/>
                <a:ea typeface="仿宋" pitchFamily="49" charset="-122"/>
              </a:rPr>
              <a:t>时代背景及重大意义</a:t>
            </a:r>
          </a:p>
          <a:p>
            <a:pPr>
              <a:lnSpc>
                <a:spcPct val="125000"/>
              </a:lnSpc>
            </a:pPr>
            <a:r>
              <a:rPr lang="zh-CN" altLang="en-US" sz="2200" spc="300" dirty="0" smtClean="0">
                <a:solidFill>
                  <a:srgbClr val="002060"/>
                </a:solidFill>
                <a:latin typeface="仿宋" pitchFamily="49" charset="-122"/>
                <a:ea typeface="仿宋" pitchFamily="49" charset="-122"/>
              </a:rPr>
              <a:t>第二部分  </a:t>
            </a:r>
            <a:r>
              <a:rPr lang="zh-CN" altLang="en-US" sz="2200" spc="300" dirty="0" smtClean="0">
                <a:solidFill>
                  <a:srgbClr val="FF0000"/>
                </a:solidFill>
                <a:latin typeface="仿宋" pitchFamily="49" charset="-122"/>
                <a:ea typeface="仿宋" pitchFamily="49" charset="-122"/>
              </a:rPr>
              <a:t>深刻领会党代会主题精神</a:t>
            </a:r>
          </a:p>
          <a:p>
            <a:pPr>
              <a:lnSpc>
                <a:spcPct val="125000"/>
              </a:lnSpc>
            </a:pPr>
            <a:r>
              <a:rPr lang="zh-CN" altLang="en-US" sz="2200" spc="300" dirty="0" smtClean="0">
                <a:solidFill>
                  <a:srgbClr val="002060"/>
                </a:solidFill>
                <a:latin typeface="仿宋" pitchFamily="49" charset="-122"/>
                <a:ea typeface="仿宋" pitchFamily="49" charset="-122"/>
              </a:rPr>
              <a:t>第三部分  </a:t>
            </a:r>
            <a:r>
              <a:rPr lang="zh-CN" altLang="en-US" sz="2200" spc="300" dirty="0" smtClean="0">
                <a:solidFill>
                  <a:srgbClr val="FF0000"/>
                </a:solidFill>
                <a:latin typeface="仿宋" pitchFamily="49" charset="-122"/>
                <a:ea typeface="仿宋" pitchFamily="49" charset="-122"/>
              </a:rPr>
              <a:t>深刻领会过去五年奋斗历程</a:t>
            </a:r>
          </a:p>
          <a:p>
            <a:pPr>
              <a:lnSpc>
                <a:spcPct val="125000"/>
              </a:lnSpc>
            </a:pPr>
            <a:r>
              <a:rPr lang="zh-CN" altLang="en-US" sz="2200" spc="300" dirty="0" smtClean="0">
                <a:solidFill>
                  <a:srgbClr val="002060"/>
                </a:solidFill>
                <a:latin typeface="仿宋" pitchFamily="49" charset="-122"/>
                <a:ea typeface="仿宋" pitchFamily="49" charset="-122"/>
              </a:rPr>
              <a:t>第四部分  </a:t>
            </a:r>
            <a:r>
              <a:rPr lang="zh-CN" altLang="en-US" sz="2200" spc="300" dirty="0" smtClean="0">
                <a:solidFill>
                  <a:srgbClr val="FF0000"/>
                </a:solidFill>
                <a:latin typeface="仿宋" pitchFamily="49" charset="-122"/>
                <a:ea typeface="仿宋" pitchFamily="49" charset="-122"/>
              </a:rPr>
              <a:t>深刻领会以习近平总书记系列重要讲话精神和</a:t>
            </a:r>
            <a:endParaRPr lang="en-US" altLang="zh-CN" sz="2200" spc="300" dirty="0" smtClean="0">
              <a:solidFill>
                <a:srgbClr val="FF0000"/>
              </a:solidFill>
              <a:latin typeface="仿宋" pitchFamily="49" charset="-122"/>
              <a:ea typeface="仿宋" pitchFamily="49" charset="-122"/>
            </a:endParaRPr>
          </a:p>
          <a:p>
            <a:pPr>
              <a:lnSpc>
                <a:spcPct val="125000"/>
              </a:lnSpc>
            </a:pPr>
            <a:r>
              <a:rPr lang="en-US" altLang="zh-CN" sz="2200" spc="300" dirty="0">
                <a:solidFill>
                  <a:srgbClr val="FF0000"/>
                </a:solidFill>
                <a:latin typeface="仿宋" pitchFamily="49" charset="-122"/>
                <a:ea typeface="仿宋" pitchFamily="49" charset="-122"/>
              </a:rPr>
              <a:t> </a:t>
            </a:r>
            <a:r>
              <a:rPr lang="en-US" altLang="zh-CN" sz="2200" spc="300" dirty="0" smtClean="0">
                <a:solidFill>
                  <a:srgbClr val="FF0000"/>
                </a:solidFill>
                <a:latin typeface="仿宋" pitchFamily="49" charset="-122"/>
                <a:ea typeface="仿宋" pitchFamily="49" charset="-122"/>
              </a:rPr>
              <a:t>        </a:t>
            </a:r>
            <a:r>
              <a:rPr lang="zh-CN" altLang="en-US" sz="2200" spc="300" dirty="0" smtClean="0">
                <a:solidFill>
                  <a:srgbClr val="FF0000"/>
                </a:solidFill>
                <a:latin typeface="仿宋" pitchFamily="49" charset="-122"/>
                <a:ea typeface="仿宋" pitchFamily="49" charset="-122"/>
              </a:rPr>
              <a:t>治国理政新理念新思想新战略 统揽治蜀兴川 </a:t>
            </a:r>
            <a:endParaRPr lang="en-US" altLang="zh-CN" sz="2200" spc="300" dirty="0" smtClean="0">
              <a:solidFill>
                <a:srgbClr val="FF0000"/>
              </a:solidFill>
              <a:latin typeface="仿宋" pitchFamily="49" charset="-122"/>
              <a:ea typeface="仿宋" pitchFamily="49" charset="-122"/>
            </a:endParaRPr>
          </a:p>
          <a:p>
            <a:pPr>
              <a:lnSpc>
                <a:spcPct val="125000"/>
              </a:lnSpc>
            </a:pPr>
            <a:r>
              <a:rPr lang="zh-CN" altLang="en-US" sz="2200" spc="300" dirty="0" smtClean="0">
                <a:solidFill>
                  <a:srgbClr val="FF0000"/>
                </a:solidFill>
                <a:latin typeface="仿宋" pitchFamily="49" charset="-122"/>
                <a:ea typeface="仿宋" pitchFamily="49" charset="-122"/>
              </a:rPr>
              <a:t>         全局的重要指导思想</a:t>
            </a:r>
          </a:p>
          <a:p>
            <a:pPr>
              <a:lnSpc>
                <a:spcPct val="125000"/>
              </a:lnSpc>
            </a:pPr>
            <a:r>
              <a:rPr lang="zh-CN" altLang="en-US" sz="2200" spc="300" dirty="0" smtClean="0">
                <a:solidFill>
                  <a:srgbClr val="002060"/>
                </a:solidFill>
                <a:latin typeface="仿宋" pitchFamily="49" charset="-122"/>
                <a:ea typeface="仿宋" pitchFamily="49" charset="-122"/>
              </a:rPr>
              <a:t>第五部分  </a:t>
            </a:r>
            <a:r>
              <a:rPr lang="zh-CN" altLang="en-US" sz="2200" spc="300" dirty="0" smtClean="0">
                <a:solidFill>
                  <a:srgbClr val="FF0000"/>
                </a:solidFill>
                <a:latin typeface="仿宋" pitchFamily="49" charset="-122"/>
                <a:ea typeface="仿宋" pitchFamily="49" charset="-122"/>
              </a:rPr>
              <a:t>深刻领会推动治蜀兴川再上新台阶的宏伟蓝图</a:t>
            </a:r>
          </a:p>
          <a:p>
            <a:pPr>
              <a:lnSpc>
                <a:spcPct val="125000"/>
              </a:lnSpc>
            </a:pPr>
            <a:r>
              <a:rPr lang="zh-CN" altLang="en-US" sz="2200" spc="300" dirty="0" smtClean="0">
                <a:solidFill>
                  <a:srgbClr val="002060"/>
                </a:solidFill>
                <a:latin typeface="仿宋" pitchFamily="49" charset="-122"/>
                <a:ea typeface="仿宋" pitchFamily="49" charset="-122"/>
              </a:rPr>
              <a:t>第六部分  </a:t>
            </a:r>
            <a:r>
              <a:rPr lang="zh-CN" altLang="en-US" sz="2200" spc="300" dirty="0" smtClean="0">
                <a:solidFill>
                  <a:srgbClr val="FF0000"/>
                </a:solidFill>
                <a:latin typeface="仿宋" pitchFamily="49" charset="-122"/>
                <a:ea typeface="仿宋" pitchFamily="49" charset="-122"/>
              </a:rPr>
              <a:t>深刻领会未来一段时期四川发展的重点任务</a:t>
            </a:r>
          </a:p>
          <a:p>
            <a:pPr>
              <a:lnSpc>
                <a:spcPct val="125000"/>
              </a:lnSpc>
            </a:pPr>
            <a:r>
              <a:rPr lang="zh-CN" altLang="en-US" sz="2200" spc="300" dirty="0" smtClean="0">
                <a:solidFill>
                  <a:srgbClr val="002060"/>
                </a:solidFill>
                <a:latin typeface="仿宋" pitchFamily="49" charset="-122"/>
                <a:ea typeface="仿宋" pitchFamily="49" charset="-122"/>
              </a:rPr>
              <a:t>第七部分  </a:t>
            </a:r>
            <a:r>
              <a:rPr lang="zh-CN" altLang="en-US" sz="2200" spc="300" dirty="0" smtClean="0">
                <a:solidFill>
                  <a:srgbClr val="FF0000"/>
                </a:solidFill>
                <a:latin typeface="仿宋" pitchFamily="49" charset="-122"/>
                <a:ea typeface="仿宋" pitchFamily="49" charset="-122"/>
              </a:rPr>
              <a:t>深刻领会全面从严治党的重大部署 凝聚奋进</a:t>
            </a:r>
            <a:endParaRPr lang="en-US" altLang="zh-CN" sz="2200" spc="300" dirty="0" smtClean="0">
              <a:solidFill>
                <a:srgbClr val="FF0000"/>
              </a:solidFill>
              <a:latin typeface="仿宋" pitchFamily="49" charset="-122"/>
              <a:ea typeface="仿宋" pitchFamily="49" charset="-122"/>
            </a:endParaRPr>
          </a:p>
          <a:p>
            <a:pPr>
              <a:lnSpc>
                <a:spcPct val="125000"/>
              </a:lnSpc>
            </a:pPr>
            <a:r>
              <a:rPr lang="en-US" altLang="zh-CN" sz="2200" spc="300" dirty="0">
                <a:solidFill>
                  <a:srgbClr val="FF0000"/>
                </a:solidFill>
                <a:latin typeface="仿宋" pitchFamily="49" charset="-122"/>
                <a:ea typeface="仿宋" pitchFamily="49" charset="-122"/>
              </a:rPr>
              <a:t> </a:t>
            </a:r>
            <a:r>
              <a:rPr lang="en-US" altLang="zh-CN" sz="2200" spc="300" dirty="0" smtClean="0">
                <a:solidFill>
                  <a:srgbClr val="FF0000"/>
                </a:solidFill>
                <a:latin typeface="仿宋" pitchFamily="49" charset="-122"/>
                <a:ea typeface="仿宋" pitchFamily="49" charset="-122"/>
              </a:rPr>
              <a:t>        </a:t>
            </a:r>
            <a:r>
              <a:rPr lang="zh-CN" altLang="en-US" sz="2200" spc="300" dirty="0" smtClean="0">
                <a:solidFill>
                  <a:srgbClr val="FF0000"/>
                </a:solidFill>
                <a:latin typeface="仿宋" pitchFamily="49" charset="-122"/>
                <a:ea typeface="仿宋" pitchFamily="49" charset="-122"/>
              </a:rPr>
              <a:t>力量狠抓党代会精神落实</a:t>
            </a:r>
          </a:p>
        </p:txBody>
      </p:sp>
      <p:grpSp>
        <p:nvGrpSpPr>
          <p:cNvPr id="6" name="组合 25"/>
          <p:cNvGrpSpPr>
            <a:grpSpLocks/>
          </p:cNvGrpSpPr>
          <p:nvPr/>
        </p:nvGrpSpPr>
        <p:grpSpPr bwMode="auto">
          <a:xfrm>
            <a:off x="3357554" y="-1"/>
            <a:ext cx="2383689" cy="726629"/>
            <a:chOff x="4062165" y="1735249"/>
            <a:chExt cx="2384408" cy="977855"/>
          </a:xfrm>
        </p:grpSpPr>
        <p:sp>
          <p:nvSpPr>
            <p:cNvPr id="8" name="五边形 7"/>
            <p:cNvSpPr/>
            <p:nvPr/>
          </p:nvSpPr>
          <p:spPr>
            <a:xfrm>
              <a:off x="4062165" y="1735249"/>
              <a:ext cx="2384408" cy="809683"/>
            </a:xfrm>
            <a:prstGeom prst="homePlate">
              <a:avLst/>
            </a:prstGeom>
            <a:gradFill>
              <a:gsLst>
                <a:gs pos="89000">
                  <a:srgbClr val="C00000"/>
                </a:gs>
                <a:gs pos="35000">
                  <a:srgbClr val="FF3300"/>
                </a:gs>
              </a:gsLst>
              <a:lin ang="5400000" scaled="1"/>
            </a:gradFill>
            <a:ln w="15875">
              <a:gradFill flip="none" rotWithShape="1">
                <a:gsLst>
                  <a:gs pos="0">
                    <a:srgbClr val="FFF200"/>
                  </a:gs>
                  <a:gs pos="45000">
                    <a:srgbClr val="FF7A00"/>
                  </a:gs>
                  <a:gs pos="70000">
                    <a:srgbClr val="FF0300"/>
                  </a:gs>
                  <a:gs pos="100000">
                    <a:srgbClr val="4D0808"/>
                  </a:gs>
                </a:gsLst>
                <a:lin ang="8100000" scaled="1"/>
                <a:tileRect/>
              </a:gradFill>
            </a:ln>
            <a:effectLst>
              <a:reflection blurRad="6350" stA="25000" endPos="23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TextBox 28">
              <a:hlinkClick r:id="" action="ppaction://hlinkshowjump?jump=nextslide"/>
            </p:cNvPr>
            <p:cNvSpPr txBox="1">
              <a:spLocks noChangeArrowheads="1"/>
            </p:cNvSpPr>
            <p:nvPr/>
          </p:nvSpPr>
          <p:spPr bwMode="auto">
            <a:xfrm>
              <a:off x="4505747" y="1843577"/>
              <a:ext cx="1245845" cy="8695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dist"/>
              <a:r>
                <a:rPr lang="zh-CN" altLang="en-US" sz="3599" dirty="0">
                  <a:solidFill>
                    <a:srgbClr val="FFFF00"/>
                  </a:solidFill>
                  <a:latin typeface="微软雅黑" pitchFamily="34" charset="-122"/>
                  <a:ea typeface="微软雅黑" pitchFamily="34" charset="-122"/>
                </a:rPr>
                <a:t>目 录</a:t>
              </a:r>
            </a:p>
          </p:txBody>
        </p:sp>
      </p:gr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5"/>
          <p:cNvSpPr txBox="1">
            <a:spLocks noChangeArrowheads="1"/>
          </p:cNvSpPr>
          <p:nvPr/>
        </p:nvSpPr>
        <p:spPr bwMode="ltGray">
          <a:xfrm>
            <a:off x="610823" y="205816"/>
            <a:ext cx="5803003" cy="523220"/>
          </a:xfrm>
          <a:prstGeom prst="rect">
            <a:avLst/>
          </a:prstGeom>
          <a:noFill/>
          <a:ln>
            <a:noFill/>
          </a:ln>
          <a:effectLst/>
          <a:extLst>
            <a:ext uri="{909E8E84-426E-40DD-AFC4-6F175D3DCCD1}">
              <a14:hiddenFill xmlns:a14="http://schemas.microsoft.com/office/drawing/2010/main" xmlns="">
                <a:gradFill rotWithShape="1">
                  <a:gsLst>
                    <a:gs pos="0">
                      <a:schemeClr val="bg1"/>
                    </a:gs>
                    <a:gs pos="100000">
                      <a:schemeClr val="accent1"/>
                    </a:gs>
                  </a:gsLst>
                  <a:lin ang="0" scaled="1"/>
                </a:gra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l"/>
            <a:r>
              <a:rPr lang="zh-CN" altLang="en-US" sz="2800" dirty="0" smtClean="0">
                <a:gradFill>
                  <a:gsLst>
                    <a:gs pos="0">
                      <a:srgbClr val="FFFF00"/>
                    </a:gs>
                    <a:gs pos="100000">
                      <a:srgbClr val="FFC000"/>
                    </a:gs>
                  </a:gsLst>
                  <a:lin ang="5400000" scaled="0"/>
                </a:gradFill>
                <a:effectLst>
                  <a:outerShdw blurRad="50800" dist="38100" dir="2700000" algn="tl" rotWithShape="0">
                    <a:prstClr val="black">
                      <a:alpha val="40000"/>
                    </a:prstClr>
                  </a:outerShdw>
                </a:effectLst>
                <a:latin typeface="微软雅黑" pitchFamily="34" charset="-122"/>
                <a:ea typeface="微软雅黑" pitchFamily="34" charset="-122"/>
              </a:rPr>
              <a:t>                          </a:t>
            </a:r>
            <a:r>
              <a:rPr lang="zh-CN" altLang="en-US" sz="2800" spc="300" dirty="0" smtClean="0">
                <a:solidFill>
                  <a:srgbClr val="002060"/>
                </a:solidFill>
                <a:effectLst>
                  <a:outerShdw blurRad="50800" dist="38100" dir="2700000" algn="tl" rotWithShape="0">
                    <a:prstClr val="black">
                      <a:alpha val="40000"/>
                    </a:prstClr>
                  </a:outerShdw>
                </a:effectLst>
                <a:latin typeface="微软雅黑" pitchFamily="34" charset="-122"/>
                <a:ea typeface="微软雅黑" pitchFamily="34" charset="-122"/>
              </a:rPr>
              <a:t>六条经验启示</a:t>
            </a:r>
            <a:endParaRPr lang="en-US" altLang="zh-CN" sz="2800" spc="300" dirty="0">
              <a:solidFill>
                <a:srgbClr val="002060"/>
              </a:solidFill>
              <a:effectLst>
                <a:outerShdw blurRad="50800" dist="38100" dir="2700000" algn="tl" rotWithShape="0">
                  <a:prstClr val="black">
                    <a:alpha val="40000"/>
                  </a:prstClr>
                </a:outerShdw>
              </a:effectLst>
              <a:latin typeface="微软雅黑" pitchFamily="34" charset="-122"/>
              <a:ea typeface="微软雅黑" pitchFamily="34" charset="-122"/>
            </a:endParaRPr>
          </a:p>
        </p:txBody>
      </p:sp>
      <p:pic>
        <p:nvPicPr>
          <p:cNvPr id="24" name="Picture 2"/>
          <p:cNvPicPr>
            <a:picLocks noChangeAspect="1" noChangeArrowheads="1"/>
          </p:cNvPicPr>
          <p:nvPr/>
        </p:nvPicPr>
        <p:blipFill>
          <a:blip r:embed="rId3" cstate="email">
            <a:extLst>
              <a:ext uri="{28A0092B-C50C-407E-A947-70E740481C1C}">
                <a14:useLocalDpi xmlns:a14="http://schemas.microsoft.com/office/drawing/2010/main" xmlns="" val="0"/>
              </a:ext>
            </a:extLst>
          </a:blip>
          <a:stretch>
            <a:fillRect/>
          </a:stretch>
        </p:blipFill>
        <p:spPr bwMode="auto">
          <a:xfrm>
            <a:off x="8286776" y="4286262"/>
            <a:ext cx="609412" cy="616430"/>
          </a:xfrm>
          <a:prstGeom prst="rect">
            <a:avLst/>
          </a:prstGeom>
          <a:noFill/>
          <a:extLst>
            <a:ext uri="{909E8E84-426E-40DD-AFC4-6F175D3DCCD1}">
              <a14:hiddenFill xmlns:a14="http://schemas.microsoft.com/office/drawing/2010/main" xmlns="">
                <a:solidFill>
                  <a:srgbClr val="FFFFFF"/>
                </a:solidFill>
              </a14:hiddenFill>
            </a:ext>
          </a:extLst>
        </p:spPr>
      </p:pic>
      <p:sp>
        <p:nvSpPr>
          <p:cNvPr id="14" name="TextBox 13"/>
          <p:cNvSpPr txBox="1"/>
          <p:nvPr/>
        </p:nvSpPr>
        <p:spPr>
          <a:xfrm>
            <a:off x="200576" y="814174"/>
            <a:ext cx="3096344" cy="4247317"/>
          </a:xfrm>
          <a:prstGeom prst="rect">
            <a:avLst/>
          </a:prstGeom>
        </p:spPr>
        <p:txBody>
          <a:bodyPr wrap="square">
            <a:spAutoFit/>
          </a:bodyPr>
          <a:lstStyle>
            <a:defPPr>
              <a:defRPr lang="zh-CN"/>
            </a:defPPr>
            <a:lvl1pPr fontAlgn="base">
              <a:spcBef>
                <a:spcPct val="0"/>
              </a:spcBef>
              <a:spcAft>
                <a:spcPct val="0"/>
              </a:spcAft>
              <a:defRPr sz="2000"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pPr>
              <a:lnSpc>
                <a:spcPct val="125000"/>
              </a:lnSpc>
              <a:defRPr/>
            </a:pPr>
            <a:r>
              <a:rPr lang="zh-CN" altLang="en-US" sz="1800" spc="300" dirty="0" smtClean="0">
                <a:solidFill>
                  <a:srgbClr val="FF0000"/>
                </a:solidFill>
                <a:latin typeface="华文细黑" pitchFamily="2" charset="-122"/>
                <a:ea typeface="华文细黑" pitchFamily="2" charset="-122"/>
                <a:cs typeface="Times New Roman" pitchFamily="18" charset="0"/>
              </a:rPr>
              <a:t>●</a:t>
            </a:r>
            <a:r>
              <a:rPr lang="zh-CN" altLang="en-US" sz="1800" spc="300" dirty="0" smtClean="0">
                <a:solidFill>
                  <a:srgbClr val="FF0000"/>
                </a:solidFill>
                <a:latin typeface="华文细黑" pitchFamily="2" charset="-122"/>
                <a:ea typeface="华文细黑" pitchFamily="2" charset="-122"/>
              </a:rPr>
              <a:t>第一条经验：</a:t>
            </a:r>
            <a:r>
              <a:rPr lang="zh-CN" altLang="en-US" sz="1800" spc="300" dirty="0" smtClean="0">
                <a:solidFill>
                  <a:srgbClr val="002060"/>
                </a:solidFill>
                <a:latin typeface="华文细黑" pitchFamily="2" charset="-122"/>
                <a:ea typeface="华文细黑" pitchFamily="2" charset="-122"/>
              </a:rPr>
              <a:t>充分体现了省委坚强的政治定力和高度的政治自觉。</a:t>
            </a:r>
            <a:r>
              <a:rPr lang="zh-CN" altLang="en-US" sz="1800" spc="300" dirty="0" smtClean="0">
                <a:solidFill>
                  <a:srgbClr val="FF0000"/>
                </a:solidFill>
                <a:latin typeface="华文细黑" pitchFamily="2" charset="-122"/>
                <a:ea typeface="华文细黑" pitchFamily="2" charset="-122"/>
              </a:rPr>
              <a:t>方向问题始终是决定治蜀兴川事业成败的根本所在，必须切实增强“四个意识”，自觉在思想上政治上行动上同以习近平同志为核心的党中央保持高度一致，推动党中央大政方针在四川不折不扣落实；</a:t>
            </a:r>
            <a:endParaRPr lang="en-US" altLang="zh-CN" sz="1800" spc="300" dirty="0" smtClean="0">
              <a:solidFill>
                <a:srgbClr val="FF0000"/>
              </a:solidFill>
              <a:latin typeface="华文细黑" pitchFamily="2" charset="-122"/>
              <a:ea typeface="华文细黑" pitchFamily="2" charset="-122"/>
            </a:endParaRPr>
          </a:p>
        </p:txBody>
      </p:sp>
      <p:sp>
        <p:nvSpPr>
          <p:cNvPr id="15" name="矩形 14"/>
          <p:cNvSpPr/>
          <p:nvPr/>
        </p:nvSpPr>
        <p:spPr>
          <a:xfrm>
            <a:off x="3512324" y="928677"/>
            <a:ext cx="2715860" cy="3683060"/>
          </a:xfrm>
          <a:prstGeom prst="rect">
            <a:avLst/>
          </a:prstGeom>
        </p:spPr>
        <p:txBody>
          <a:bodyPr wrap="square">
            <a:spAutoFit/>
          </a:bodyPr>
          <a:lstStyle/>
          <a:p>
            <a:pPr>
              <a:lnSpc>
                <a:spcPts val="2800"/>
              </a:lnSpc>
              <a:defRPr/>
            </a:pPr>
            <a:r>
              <a:rPr lang="zh-CN" altLang="en-US" sz="2000" spc="300" dirty="0" smtClean="0">
                <a:solidFill>
                  <a:srgbClr val="045408"/>
                </a:solidFill>
                <a:latin typeface="华文细黑" pitchFamily="2" charset="-122"/>
                <a:cs typeface="Times New Roman" pitchFamily="18" charset="0"/>
              </a:rPr>
              <a:t>●</a:t>
            </a:r>
            <a:r>
              <a:rPr lang="zh-CN" altLang="en-US" sz="2000" spc="300" dirty="0" smtClean="0">
                <a:solidFill>
                  <a:srgbClr val="045408"/>
                </a:solidFill>
                <a:latin typeface="华文细黑" pitchFamily="2" charset="-122"/>
              </a:rPr>
              <a:t>第二条经验：</a:t>
            </a:r>
            <a:r>
              <a:rPr lang="zh-CN" altLang="en-US" sz="2000" spc="300" dirty="0" smtClean="0">
                <a:solidFill>
                  <a:srgbClr val="FF0000"/>
                </a:solidFill>
                <a:latin typeface="华文细黑" pitchFamily="2" charset="-122"/>
              </a:rPr>
              <a:t>讲的是根本任务。</a:t>
            </a:r>
            <a:r>
              <a:rPr lang="zh-CN" altLang="en-US" sz="2000" spc="300" dirty="0" smtClean="0">
                <a:solidFill>
                  <a:srgbClr val="045408"/>
                </a:solidFill>
                <a:latin typeface="华文细黑" pitchFamily="2" charset="-122"/>
              </a:rPr>
              <a:t>四川的基本省情决定了发展始终是第一要务，必须把经济建设作为兴省之要、把创新驱动转型发展作为核心任务，坚定推进供给侧结构性改革；</a:t>
            </a:r>
            <a:endParaRPr lang="en-US" altLang="zh-CN" sz="2000" spc="300" dirty="0" smtClean="0">
              <a:solidFill>
                <a:srgbClr val="045408"/>
              </a:solidFill>
              <a:latin typeface="华文细黑" pitchFamily="2" charset="-122"/>
            </a:endParaRPr>
          </a:p>
        </p:txBody>
      </p:sp>
      <p:sp>
        <p:nvSpPr>
          <p:cNvPr id="17" name="矩形 16"/>
          <p:cNvSpPr/>
          <p:nvPr/>
        </p:nvSpPr>
        <p:spPr>
          <a:xfrm>
            <a:off x="6413826" y="729036"/>
            <a:ext cx="2214578" cy="3323987"/>
          </a:xfrm>
          <a:prstGeom prst="rect">
            <a:avLst/>
          </a:prstGeom>
        </p:spPr>
        <p:txBody>
          <a:bodyPr wrap="square">
            <a:spAutoFit/>
          </a:bodyPr>
          <a:lstStyle/>
          <a:p>
            <a:pPr>
              <a:lnSpc>
                <a:spcPct val="150000"/>
              </a:lnSpc>
              <a:defRPr/>
            </a:pPr>
            <a:r>
              <a:rPr lang="zh-CN" altLang="en-US" sz="2000" spc="300" dirty="0" smtClean="0">
                <a:solidFill>
                  <a:srgbClr val="002060"/>
                </a:solidFill>
                <a:latin typeface="华文细黑" pitchFamily="2" charset="-122"/>
                <a:cs typeface="Times New Roman" pitchFamily="18" charset="0"/>
              </a:rPr>
              <a:t>●</a:t>
            </a:r>
            <a:r>
              <a:rPr lang="zh-CN" altLang="en-US" sz="2000" spc="300" dirty="0" smtClean="0">
                <a:solidFill>
                  <a:srgbClr val="FF0000"/>
                </a:solidFill>
                <a:latin typeface="华文细黑" pitchFamily="2" charset="-122"/>
              </a:rPr>
              <a:t>第三条经验：讲的是根本方法。</a:t>
            </a:r>
            <a:r>
              <a:rPr lang="zh-CN" altLang="en-US" sz="2000" spc="300" dirty="0" smtClean="0">
                <a:solidFill>
                  <a:srgbClr val="002060"/>
                </a:solidFill>
                <a:latin typeface="华文细黑" pitchFamily="2" charset="-122"/>
              </a:rPr>
              <a:t>强调四川工作必须事不避难、统筹兼顾、谋定后动、勇于</a:t>
            </a:r>
            <a:r>
              <a:rPr lang="zh-CN" altLang="en-US" sz="2000" spc="300" dirty="0" smtClean="0">
                <a:solidFill>
                  <a:srgbClr val="002060"/>
                </a:solidFill>
                <a:latin typeface="华文细黑" pitchFamily="2" charset="-122"/>
              </a:rPr>
              <a:t>担当；</a:t>
            </a:r>
            <a:endParaRPr lang="zh-CN" altLang="en-US" sz="2000" spc="300" dirty="0">
              <a:solidFill>
                <a:srgbClr val="002060"/>
              </a:solidFill>
              <a:latin typeface="华文细黑" pitchFamily="2" charset="-122"/>
            </a:endParaRPr>
          </a:p>
        </p:txBody>
      </p:sp>
      <p:pic>
        <p:nvPicPr>
          <p:cNvPr id="7" name="Picture 52" descr="4400"/>
          <p:cNvPicPr>
            <a:picLocks noChangeAspect="1" noChangeArrowheads="1"/>
          </p:cNvPicPr>
          <p:nvPr/>
        </p:nvPicPr>
        <p:blipFill>
          <a:blip r:embed="rId4" cstate="email">
            <a:lum contrast="20000"/>
            <a:extLst>
              <a:ext uri="{28A0092B-C50C-407E-A947-70E740481C1C}">
                <a14:useLocalDpi xmlns:a14="http://schemas.microsoft.com/office/drawing/2010/main" xmlns="" val="0"/>
              </a:ext>
            </a:extLst>
          </a:blip>
          <a:srcRect/>
          <a:stretch>
            <a:fillRect/>
          </a:stretch>
        </p:blipFill>
        <p:spPr bwMode="auto">
          <a:xfrm flipH="1">
            <a:off x="5436096" y="3382465"/>
            <a:ext cx="3707900" cy="17610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013966937"/>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2844" y="887198"/>
            <a:ext cx="3205020" cy="4042132"/>
          </a:xfrm>
          <a:prstGeom prst="rect">
            <a:avLst/>
          </a:prstGeom>
        </p:spPr>
        <p:txBody>
          <a:bodyPr wrap="square">
            <a:spAutoFit/>
          </a:bodyPr>
          <a:lstStyle/>
          <a:p>
            <a:pPr>
              <a:lnSpc>
                <a:spcPts val="2800"/>
              </a:lnSpc>
            </a:pPr>
            <a:r>
              <a:rPr lang="zh-CN" altLang="en-US" spc="300" dirty="0" smtClean="0">
                <a:solidFill>
                  <a:srgbClr val="FF0000"/>
                </a:solidFill>
                <a:latin typeface="华文细黑" pitchFamily="2" charset="-122"/>
                <a:cs typeface="Times New Roman" pitchFamily="18" charset="0"/>
              </a:rPr>
              <a:t>●</a:t>
            </a:r>
            <a:r>
              <a:rPr lang="zh-CN" altLang="en-US" spc="300" dirty="0" smtClean="0">
                <a:solidFill>
                  <a:srgbClr val="FF0000"/>
                </a:solidFill>
                <a:latin typeface="华文细黑" pitchFamily="2" charset="-122"/>
              </a:rPr>
              <a:t>第四条经验：</a:t>
            </a:r>
            <a:r>
              <a:rPr lang="zh-CN" altLang="en-US" spc="300" dirty="0" smtClean="0">
                <a:solidFill>
                  <a:srgbClr val="002060"/>
                </a:solidFill>
                <a:latin typeface="华文细黑" pitchFamily="2" charset="-122"/>
              </a:rPr>
              <a:t>讲的是根本要求，坚定在法治轨道上加快治理现代化进程。</a:t>
            </a:r>
            <a:r>
              <a:rPr lang="zh-CN" altLang="en-US" spc="300" dirty="0" smtClean="0">
                <a:solidFill>
                  <a:srgbClr val="FF0000"/>
                </a:solidFill>
                <a:latin typeface="华文细黑" pitchFamily="2" charset="-122"/>
              </a:rPr>
              <a:t>治蜀兴川重在厉行法治，必须把依法治省作为事关全局的战略任务和关键性工程来抓，切实把四川各项事业纳入法治化轨道，运用法治思维法治方式化解矛盾、解决问题、推动工作；</a:t>
            </a:r>
          </a:p>
        </p:txBody>
      </p:sp>
      <p:sp>
        <p:nvSpPr>
          <p:cNvPr id="3" name="矩形 2"/>
          <p:cNvSpPr/>
          <p:nvPr/>
        </p:nvSpPr>
        <p:spPr>
          <a:xfrm>
            <a:off x="3491880" y="214297"/>
            <a:ext cx="2440292" cy="4247317"/>
          </a:xfrm>
          <a:prstGeom prst="rect">
            <a:avLst/>
          </a:prstGeom>
        </p:spPr>
        <p:txBody>
          <a:bodyPr wrap="square">
            <a:spAutoFit/>
          </a:bodyPr>
          <a:lstStyle/>
          <a:p>
            <a:pPr>
              <a:lnSpc>
                <a:spcPts val="2700"/>
              </a:lnSpc>
            </a:pPr>
            <a:r>
              <a:rPr lang="zh-CN" altLang="en-US" spc="300" dirty="0" smtClean="0">
                <a:solidFill>
                  <a:srgbClr val="045408"/>
                </a:solidFill>
                <a:latin typeface="华文细黑" pitchFamily="2" charset="-122"/>
                <a:cs typeface="Times New Roman" pitchFamily="18" charset="0"/>
              </a:rPr>
              <a:t>●</a:t>
            </a:r>
            <a:r>
              <a:rPr lang="zh-CN" altLang="en-US" spc="300" dirty="0" smtClean="0">
                <a:solidFill>
                  <a:srgbClr val="045408"/>
                </a:solidFill>
                <a:latin typeface="华文细黑" pitchFamily="2" charset="-122"/>
              </a:rPr>
              <a:t>第五条经验：</a:t>
            </a:r>
            <a:r>
              <a:rPr lang="zh-CN" altLang="en-US" spc="300" dirty="0" smtClean="0">
                <a:solidFill>
                  <a:srgbClr val="FF0000"/>
                </a:solidFill>
                <a:latin typeface="华文细黑" pitchFamily="2" charset="-122"/>
              </a:rPr>
              <a:t>讲的是根本力量，即始终坚持一切为了人民，一切靠人民。</a:t>
            </a:r>
            <a:r>
              <a:rPr lang="zh-CN" altLang="en-US" spc="300" dirty="0" smtClean="0">
                <a:solidFill>
                  <a:srgbClr val="045408"/>
                </a:solidFill>
                <a:latin typeface="华文细黑" pitchFamily="2" charset="-122"/>
              </a:rPr>
              <a:t>事业发展的根本力量在人民，必须始终把人民群众对美好生活的向往作为奋斗目标，把保障改善民生作为一切工作的出发点和落脚点；</a:t>
            </a:r>
          </a:p>
        </p:txBody>
      </p:sp>
      <p:sp>
        <p:nvSpPr>
          <p:cNvPr id="4" name="矩形 3"/>
          <p:cNvSpPr/>
          <p:nvPr/>
        </p:nvSpPr>
        <p:spPr>
          <a:xfrm>
            <a:off x="6190630" y="707661"/>
            <a:ext cx="2766874" cy="4401205"/>
          </a:xfrm>
          <a:prstGeom prst="rect">
            <a:avLst/>
          </a:prstGeom>
        </p:spPr>
        <p:txBody>
          <a:bodyPr wrap="square">
            <a:spAutoFit/>
          </a:bodyPr>
          <a:lstStyle/>
          <a:p>
            <a:pPr>
              <a:lnSpc>
                <a:spcPts val="2800"/>
              </a:lnSpc>
            </a:pPr>
            <a:r>
              <a:rPr lang="zh-CN" altLang="en-US" spc="300" dirty="0" smtClean="0">
                <a:solidFill>
                  <a:srgbClr val="002060"/>
                </a:solidFill>
                <a:latin typeface="华文细黑" pitchFamily="2" charset="-122"/>
                <a:cs typeface="Times New Roman" pitchFamily="18" charset="0"/>
              </a:rPr>
              <a:t>●</a:t>
            </a:r>
            <a:r>
              <a:rPr lang="zh-CN" altLang="en-US" spc="300" dirty="0" smtClean="0">
                <a:solidFill>
                  <a:srgbClr val="002060"/>
                </a:solidFill>
                <a:latin typeface="华文细黑" pitchFamily="2" charset="-122"/>
              </a:rPr>
              <a:t>第六条经验：</a:t>
            </a:r>
            <a:r>
              <a:rPr lang="zh-CN" altLang="en-US" spc="300" dirty="0" smtClean="0">
                <a:solidFill>
                  <a:srgbClr val="FF0000"/>
                </a:solidFill>
                <a:latin typeface="华文细黑" pitchFamily="2" charset="-122"/>
              </a:rPr>
              <a:t>讲的是根本保证。</a:t>
            </a:r>
            <a:r>
              <a:rPr lang="zh-CN" altLang="en-US" spc="300" dirty="0" smtClean="0">
                <a:solidFill>
                  <a:srgbClr val="002060"/>
                </a:solidFill>
                <a:latin typeface="华文细黑" pitchFamily="2" charset="-122"/>
              </a:rPr>
              <a:t>强调“党的伟大工程保障党的伟大事业，必须坚定推进全面从严治党，把各级党组织建设得更加坚强有力，把党员干部心思精力集中到干事创业上来，这样才能为四川各项事业发展提供坚强保证。</a:t>
            </a:r>
            <a:endParaRPr lang="zh-CN" altLang="en-US" spc="300" dirty="0">
              <a:solidFill>
                <a:srgbClr val="002060"/>
              </a:solidFill>
              <a:latin typeface="华文细黑" pitchFamily="2" charset="-122"/>
            </a:endParaRPr>
          </a:p>
        </p:txBody>
      </p:sp>
    </p:spTree>
    <p:extLst>
      <p:ext uri="{BB962C8B-B14F-4D97-AF65-F5344CB8AC3E}">
        <p14:creationId xmlns:p14="http://schemas.microsoft.com/office/powerpoint/2010/main" xmlns="" val="3865822412"/>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922713" y="1161969"/>
            <a:ext cx="6819670" cy="2492990"/>
          </a:xfrm>
          <a:prstGeom prst="rect">
            <a:avLst/>
          </a:prstGeom>
        </p:spPr>
        <p:txBody>
          <a:bodyPr wrap="square">
            <a:spAutoFit/>
          </a:bodyPr>
          <a:lstStyle/>
          <a:p>
            <a:pPr>
              <a:lnSpc>
                <a:spcPct val="150000"/>
              </a:lnSpc>
            </a:pPr>
            <a:r>
              <a:rPr lang="zh-CN" altLang="en-US" sz="2600" spc="300" dirty="0" smtClean="0">
                <a:solidFill>
                  <a:srgbClr val="002060"/>
                </a:solidFill>
                <a:latin typeface="+mj-ea"/>
                <a:ea typeface="+mj-ea"/>
              </a:rPr>
              <a:t>第四部分  </a:t>
            </a:r>
            <a:endParaRPr lang="en-US" altLang="zh-CN" sz="2600" spc="300" dirty="0" smtClean="0">
              <a:solidFill>
                <a:srgbClr val="002060"/>
              </a:solidFill>
              <a:latin typeface="+mj-ea"/>
              <a:ea typeface="+mj-ea"/>
            </a:endParaRPr>
          </a:p>
          <a:p>
            <a:pPr>
              <a:lnSpc>
                <a:spcPct val="150000"/>
              </a:lnSpc>
            </a:pPr>
            <a:r>
              <a:rPr lang="zh-CN" altLang="en-US" sz="2600" spc="300" dirty="0" smtClean="0">
                <a:solidFill>
                  <a:srgbClr val="002060"/>
                </a:solidFill>
                <a:latin typeface="+mj-ea"/>
                <a:ea typeface="+mj-ea"/>
              </a:rPr>
              <a:t>深刻领会以习近平总书记系列重要讲话精神和治国理政新理念新思想新战略  统揽治蜀兴川全局的重要指导思想</a:t>
            </a:r>
            <a:endParaRPr lang="zh-CN" altLang="en-US" sz="2600" spc="300" dirty="0">
              <a:solidFill>
                <a:srgbClr val="002060"/>
              </a:solidFill>
              <a:latin typeface="+mj-ea"/>
              <a:ea typeface="+mj-ea"/>
            </a:endParaRPr>
          </a:p>
        </p:txBody>
      </p:sp>
      <p:grpSp>
        <p:nvGrpSpPr>
          <p:cNvPr id="4" name="组合 3"/>
          <p:cNvGrpSpPr>
            <a:grpSpLocks/>
          </p:cNvGrpSpPr>
          <p:nvPr/>
        </p:nvGrpSpPr>
        <p:grpSpPr bwMode="auto">
          <a:xfrm>
            <a:off x="500034" y="1643056"/>
            <a:ext cx="1285884" cy="1714512"/>
            <a:chOff x="816421" y="1307232"/>
            <a:chExt cx="883514" cy="888600"/>
          </a:xfrm>
        </p:grpSpPr>
        <p:grpSp>
          <p:nvGrpSpPr>
            <p:cNvPr id="5" name="组合 71"/>
            <p:cNvGrpSpPr>
              <a:grpSpLocks/>
            </p:cNvGrpSpPr>
            <p:nvPr/>
          </p:nvGrpSpPr>
          <p:grpSpPr bwMode="auto">
            <a:xfrm>
              <a:off x="816421" y="1307232"/>
              <a:ext cx="883514" cy="888600"/>
              <a:chOff x="-1843032" y="1634255"/>
              <a:chExt cx="786401" cy="792408"/>
            </a:xfrm>
          </p:grpSpPr>
          <p:grpSp>
            <p:nvGrpSpPr>
              <p:cNvPr id="7" name="组合 72"/>
              <p:cNvGrpSpPr>
                <a:grpSpLocks/>
              </p:cNvGrpSpPr>
              <p:nvPr/>
            </p:nvGrpSpPr>
            <p:grpSpPr bwMode="auto">
              <a:xfrm>
                <a:off x="-1843032" y="1634255"/>
                <a:ext cx="786401" cy="792408"/>
                <a:chOff x="1414834" y="1711414"/>
                <a:chExt cx="786401" cy="792408"/>
              </a:xfrm>
            </p:grpSpPr>
            <p:grpSp>
              <p:nvGrpSpPr>
                <p:cNvPr id="19" name="组合 84"/>
                <p:cNvGrpSpPr>
                  <a:grpSpLocks/>
                </p:cNvGrpSpPr>
                <p:nvPr/>
              </p:nvGrpSpPr>
              <p:grpSpPr bwMode="auto">
                <a:xfrm>
                  <a:off x="1414834" y="1711414"/>
                  <a:ext cx="786401" cy="792408"/>
                  <a:chOff x="1836688" y="2579062"/>
                  <a:chExt cx="1727202" cy="1701801"/>
                </a:xfrm>
              </p:grpSpPr>
              <p:pic>
                <p:nvPicPr>
                  <p:cNvPr id="21" name="Picture 17" descr="circuler_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gray">
                  <a:xfrm>
                    <a:off x="1836688" y="2579062"/>
                    <a:ext cx="1727200" cy="16967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2" name="Oval 18"/>
                  <p:cNvSpPr>
                    <a:spLocks noChangeArrowheads="1"/>
                  </p:cNvSpPr>
                  <p:nvPr/>
                </p:nvSpPr>
                <p:spPr bwMode="gray">
                  <a:xfrm>
                    <a:off x="1836688" y="2579062"/>
                    <a:ext cx="1727202" cy="1701801"/>
                  </a:xfrm>
                  <a:prstGeom prst="ellipse">
                    <a:avLst/>
                  </a:prstGeom>
                  <a:gradFill rotWithShape="0">
                    <a:gsLst>
                      <a:gs pos="0">
                        <a:srgbClr val="C00000"/>
                      </a:gs>
                      <a:gs pos="50000">
                        <a:srgbClr val="FF3300"/>
                      </a:gs>
                      <a:gs pos="100000">
                        <a:srgbClr val="FF8A00"/>
                      </a:gs>
                    </a:gsLst>
                    <a:lin ang="13500000" scaled="1"/>
                  </a:gradFill>
                  <a:ln>
                    <a:noFill/>
                  </a:ln>
                  <a:extLst/>
                </p:spPr>
                <p:txBody>
                  <a:bodyPr wrap="none" anchor="ctr"/>
                  <a:lstStyle/>
                  <a:p>
                    <a:pPr algn="ctr" fontAlgn="auto">
                      <a:spcBef>
                        <a:spcPts val="0"/>
                      </a:spcBef>
                      <a:spcAft>
                        <a:spcPts val="0"/>
                      </a:spcAft>
                      <a:defRPr/>
                    </a:pPr>
                    <a:endParaRPr lang="zh-CN" altLang="en-US" sz="2799" kern="0" dirty="0">
                      <a:solidFill>
                        <a:srgbClr val="FFFF7A"/>
                      </a:solidFill>
                      <a:latin typeface="Arial Black" pitchFamily="34" charset="0"/>
                      <a:cs typeface="Arial" pitchFamily="34" charset="0"/>
                    </a:endParaRPr>
                  </a:p>
                </p:txBody>
              </p:sp>
            </p:grpSp>
            <p:pic>
              <p:nvPicPr>
                <p:cNvPr id="20" name="Picture 19" descr="Picture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gray">
                <a:xfrm>
                  <a:off x="1497475" y="1725334"/>
                  <a:ext cx="621120" cy="2799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8" name="Group 20"/>
              <p:cNvGrpSpPr>
                <a:grpSpLocks/>
              </p:cNvGrpSpPr>
              <p:nvPr/>
            </p:nvGrpSpPr>
            <p:grpSpPr bwMode="auto">
              <a:xfrm rot="-1297425" flipH="1" flipV="1">
                <a:off x="-1786441" y="2243295"/>
                <a:ext cx="680256" cy="158142"/>
                <a:chOff x="2520" y="1060"/>
                <a:chExt cx="902" cy="236"/>
              </a:xfrm>
            </p:grpSpPr>
            <p:grpSp>
              <p:nvGrpSpPr>
                <p:cNvPr id="9" name="Group 21"/>
                <p:cNvGrpSpPr>
                  <a:grpSpLocks/>
                </p:cNvGrpSpPr>
                <p:nvPr/>
              </p:nvGrpSpPr>
              <p:grpSpPr bwMode="auto">
                <a:xfrm>
                  <a:off x="2520" y="1060"/>
                  <a:ext cx="742" cy="186"/>
                  <a:chOff x="1565" y="2568"/>
                  <a:chExt cx="1118" cy="279"/>
                </a:xfrm>
              </p:grpSpPr>
              <p:sp>
                <p:nvSpPr>
                  <p:cNvPr id="15" name="AutoShape 22"/>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6" name="AutoShape 23"/>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7" name="AutoShape 24"/>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8" name="AutoShape 25"/>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grpSp>
            <p:grpSp>
              <p:nvGrpSpPr>
                <p:cNvPr id="10" name="Group 26"/>
                <p:cNvGrpSpPr>
                  <a:grpSpLocks/>
                </p:cNvGrpSpPr>
                <p:nvPr/>
              </p:nvGrpSpPr>
              <p:grpSpPr bwMode="auto">
                <a:xfrm rot="1353540">
                  <a:off x="2680" y="1110"/>
                  <a:ext cx="742" cy="186"/>
                  <a:chOff x="1565" y="2568"/>
                  <a:chExt cx="1118" cy="279"/>
                </a:xfrm>
              </p:grpSpPr>
              <p:sp>
                <p:nvSpPr>
                  <p:cNvPr id="11" name="AutoShape 27"/>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2" name="AutoShape 28"/>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3" name="AutoShape 29"/>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4" name="AutoShape 30"/>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grpSp>
          </p:grpSp>
        </p:grpSp>
        <p:sp>
          <p:nvSpPr>
            <p:cNvPr id="6" name="矩形 5"/>
            <p:cNvSpPr/>
            <p:nvPr/>
          </p:nvSpPr>
          <p:spPr>
            <a:xfrm>
              <a:off x="970283" y="1432588"/>
              <a:ext cx="542480" cy="542681"/>
            </a:xfrm>
            <a:prstGeom prst="rect">
              <a:avLst/>
            </a:prstGeom>
            <a:blipFill dpi="0" rotWithShape="1">
              <a:blip r:embed="rId4" cstate="screen">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pic>
        <p:nvPicPr>
          <p:cNvPr id="23" name="Picture 52" descr="4400"/>
          <p:cNvPicPr>
            <a:picLocks noChangeAspect="1" noChangeArrowheads="1"/>
          </p:cNvPicPr>
          <p:nvPr/>
        </p:nvPicPr>
        <p:blipFill>
          <a:blip r:embed="rId5" cstate="email">
            <a:lum contrast="20000"/>
            <a:extLst>
              <a:ext uri="{28A0092B-C50C-407E-A947-70E740481C1C}">
                <a14:useLocalDpi xmlns:a14="http://schemas.microsoft.com/office/drawing/2010/main" xmlns="" val="0"/>
              </a:ext>
            </a:extLst>
          </a:blip>
          <a:srcRect/>
          <a:stretch>
            <a:fillRect/>
          </a:stretch>
        </p:blipFill>
        <p:spPr bwMode="auto">
          <a:xfrm flipH="1">
            <a:off x="4357686" y="2870285"/>
            <a:ext cx="4786310" cy="22732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p:nvPr/>
        </p:nvSpPr>
        <p:spPr>
          <a:xfrm>
            <a:off x="827584" y="727935"/>
            <a:ext cx="7763897" cy="1169605"/>
          </a:xfrm>
          <a:prstGeom prst="roundRect">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lnSpc>
                <a:spcPct val="150000"/>
              </a:lnSpc>
              <a:spcBef>
                <a:spcPts val="0"/>
              </a:spcBef>
              <a:spcAft>
                <a:spcPts val="0"/>
              </a:spcAft>
              <a:defRPr/>
            </a:pPr>
            <a:r>
              <a:rPr lang="zh-CN" altLang="en-US" sz="1999" spc="300" dirty="0" smtClean="0">
                <a:solidFill>
                  <a:srgbClr val="FFFF00"/>
                </a:solidFill>
                <a:latin typeface="微软雅黑" panose="020B0503020204020204" pitchFamily="34" charset="-122"/>
                <a:ea typeface="微软雅黑" panose="020B0503020204020204" pitchFamily="34" charset="-122"/>
              </a:rPr>
              <a:t>  最具决定性的政治成就</a:t>
            </a:r>
            <a:r>
              <a:rPr lang="en-US" altLang="zh-CN" sz="1999" spc="300" dirty="0" smtClean="0">
                <a:solidFill>
                  <a:srgbClr val="FFFF00"/>
                </a:solidFill>
                <a:latin typeface="微软雅黑" panose="020B0503020204020204" pitchFamily="34" charset="-122"/>
                <a:ea typeface="微软雅黑" panose="020B0503020204020204" pitchFamily="34" charset="-122"/>
              </a:rPr>
              <a:t>—</a:t>
            </a:r>
            <a:r>
              <a:rPr lang="zh-CN" altLang="en-US" sz="1999" spc="300" dirty="0" smtClean="0">
                <a:solidFill>
                  <a:srgbClr val="FFFF00"/>
                </a:solidFill>
                <a:latin typeface="微软雅黑" panose="020B0503020204020204" pitchFamily="34" charset="-122"/>
                <a:ea typeface="微软雅黑" panose="020B0503020204020204" pitchFamily="34" charset="-122"/>
              </a:rPr>
              <a:t>在</a:t>
            </a:r>
            <a:r>
              <a:rPr lang="zh-CN" altLang="en-US" sz="1999" spc="300" dirty="0">
                <a:solidFill>
                  <a:srgbClr val="FFFF00"/>
                </a:solidFill>
                <a:latin typeface="微软雅黑" panose="020B0503020204020204" pitchFamily="34" charset="-122"/>
                <a:ea typeface="微软雅黑" panose="020B0503020204020204" pitchFamily="34" charset="-122"/>
              </a:rPr>
              <a:t>具有许多新的历史特点的伟大斗争中， </a:t>
            </a:r>
            <a:r>
              <a:rPr lang="zh-CN" altLang="en-US" sz="1999" spc="300" dirty="0" smtClean="0">
                <a:solidFill>
                  <a:srgbClr val="FFFF00"/>
                </a:solidFill>
                <a:latin typeface="微软雅黑" panose="020B0503020204020204" pitchFamily="34" charset="-122"/>
                <a:ea typeface="微软雅黑" panose="020B0503020204020204" pitchFamily="34" charset="-122"/>
              </a:rPr>
              <a:t>形成</a:t>
            </a:r>
            <a:r>
              <a:rPr lang="zh-CN" altLang="en-US" sz="1999" spc="300" dirty="0">
                <a:solidFill>
                  <a:srgbClr val="FFFF00"/>
                </a:solidFill>
                <a:latin typeface="微软雅黑" panose="020B0503020204020204" pitchFamily="34" charset="-122"/>
                <a:ea typeface="微软雅黑" panose="020B0503020204020204" pitchFamily="34" charset="-122"/>
              </a:rPr>
              <a:t>和确立了习近平总书记的核心</a:t>
            </a:r>
            <a:r>
              <a:rPr lang="zh-CN" altLang="en-US" sz="1999" spc="300" dirty="0" smtClean="0">
                <a:solidFill>
                  <a:srgbClr val="FFFF00"/>
                </a:solidFill>
                <a:latin typeface="微软雅黑" panose="020B0503020204020204" pitchFamily="34" charset="-122"/>
                <a:ea typeface="微软雅黑" panose="020B0503020204020204" pitchFamily="34" charset="-122"/>
              </a:rPr>
              <a:t>地位。</a:t>
            </a:r>
            <a:endParaRPr lang="zh-CN" altLang="en-US" sz="1999" spc="300" dirty="0">
              <a:solidFill>
                <a:srgbClr val="FFFF00"/>
              </a:solidFill>
              <a:latin typeface="微软雅黑" panose="020B0503020204020204" pitchFamily="34" charset="-122"/>
              <a:ea typeface="微软雅黑" panose="020B0503020204020204" pitchFamily="34" charset="-122"/>
            </a:endParaRPr>
          </a:p>
        </p:txBody>
      </p:sp>
      <p:pic>
        <p:nvPicPr>
          <p:cNvPr id="15" name="Picture 2" descr="E:\我图PPT\00001PNG素材\01党委政府\大红创意五角星.pn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34090" y="879804"/>
            <a:ext cx="1149551" cy="1017736"/>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2" descr="E:\我图PPT\00001PNG素材\01党委政府\大红创意五角星.pn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0" y="2138856"/>
            <a:ext cx="1143008" cy="880179"/>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Picture 2" descr="E:\我图PPT\00001PNG素材\01党委政府\大红创意五角星.pn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91389" y="3389280"/>
            <a:ext cx="872587" cy="929341"/>
          </a:xfrm>
          <a:prstGeom prst="rect">
            <a:avLst/>
          </a:prstGeom>
          <a:noFill/>
          <a:extLst>
            <a:ext uri="{909E8E84-426E-40DD-AFC4-6F175D3DCCD1}">
              <a14:hiddenFill xmlns:a14="http://schemas.microsoft.com/office/drawing/2010/main" xmlns="">
                <a:solidFill>
                  <a:srgbClr val="FFFFFF"/>
                </a:solidFill>
              </a14:hiddenFill>
            </a:ext>
          </a:extLst>
        </p:spPr>
      </p:pic>
      <p:sp>
        <p:nvSpPr>
          <p:cNvPr id="17" name="圆角矩形 16"/>
          <p:cNvSpPr/>
          <p:nvPr/>
        </p:nvSpPr>
        <p:spPr>
          <a:xfrm>
            <a:off x="781198" y="2110397"/>
            <a:ext cx="7780726" cy="1109425"/>
          </a:xfrm>
          <a:prstGeom prst="roundRect">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lnSpc>
                <a:spcPct val="150000"/>
              </a:lnSpc>
              <a:spcBef>
                <a:spcPts val="0"/>
              </a:spcBef>
              <a:spcAft>
                <a:spcPts val="0"/>
              </a:spcAft>
              <a:defRPr/>
            </a:pPr>
            <a:r>
              <a:rPr lang="zh-CN" altLang="en-US" sz="1999" dirty="0" smtClean="0">
                <a:solidFill>
                  <a:srgbClr val="FFFF00"/>
                </a:solidFill>
                <a:latin typeface="微软雅黑" panose="020B0503020204020204" pitchFamily="34" charset="-122"/>
                <a:ea typeface="微软雅黑" panose="020B0503020204020204" pitchFamily="34" charset="-122"/>
              </a:rPr>
              <a:t>   </a:t>
            </a:r>
            <a:r>
              <a:rPr lang="zh-CN" altLang="en-US" sz="1999" spc="300" dirty="0" smtClean="0">
                <a:solidFill>
                  <a:srgbClr val="FFFF00"/>
                </a:solidFill>
                <a:latin typeface="微软雅黑" panose="020B0503020204020204" pitchFamily="34" charset="-122"/>
                <a:ea typeface="微软雅黑" panose="020B0503020204020204" pitchFamily="34" charset="-122"/>
              </a:rPr>
              <a:t>最具时代性的理论成就</a:t>
            </a:r>
            <a:r>
              <a:rPr lang="en-US" altLang="zh-CN" sz="1999" spc="300" dirty="0" smtClean="0">
                <a:solidFill>
                  <a:srgbClr val="FFFF00"/>
                </a:solidFill>
                <a:latin typeface="微软雅黑" panose="020B0503020204020204" pitchFamily="34" charset="-122"/>
                <a:ea typeface="微软雅黑" panose="020B0503020204020204" pitchFamily="34" charset="-122"/>
              </a:rPr>
              <a:t>—</a:t>
            </a:r>
            <a:r>
              <a:rPr lang="zh-CN" altLang="en-US" sz="1999" spc="300" dirty="0">
                <a:solidFill>
                  <a:srgbClr val="FFFF00"/>
                </a:solidFill>
                <a:latin typeface="微软雅黑" panose="020B0503020204020204" pitchFamily="34" charset="-122"/>
                <a:ea typeface="微软雅黑" panose="020B0503020204020204" pitchFamily="34" charset="-122"/>
              </a:rPr>
              <a:t>推动党的指导思想与时俱进，形成了习近平总书记治国理政新理念新思想新</a:t>
            </a:r>
            <a:r>
              <a:rPr lang="zh-CN" altLang="en-US" sz="1999" spc="300" dirty="0" smtClean="0">
                <a:solidFill>
                  <a:srgbClr val="FFFF00"/>
                </a:solidFill>
                <a:latin typeface="微软雅黑" panose="020B0503020204020204" pitchFamily="34" charset="-122"/>
                <a:ea typeface="微软雅黑" panose="020B0503020204020204" pitchFamily="34" charset="-122"/>
              </a:rPr>
              <a:t>战略。</a:t>
            </a:r>
            <a:endParaRPr lang="zh-CN" altLang="en-US" sz="1999" spc="300" dirty="0">
              <a:solidFill>
                <a:srgbClr val="FFFF00"/>
              </a:solidFill>
              <a:latin typeface="微软雅黑" panose="020B0503020204020204" pitchFamily="34" charset="-122"/>
              <a:ea typeface="微软雅黑" panose="020B0503020204020204" pitchFamily="34" charset="-122"/>
            </a:endParaRPr>
          </a:p>
        </p:txBody>
      </p:sp>
      <p:sp>
        <p:nvSpPr>
          <p:cNvPr id="19" name="圆角矩形 18"/>
          <p:cNvSpPr/>
          <p:nvPr/>
        </p:nvSpPr>
        <p:spPr>
          <a:xfrm>
            <a:off x="637565" y="3461365"/>
            <a:ext cx="7390819" cy="1270626"/>
          </a:xfrm>
          <a:prstGeom prst="roundRect">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lnSpc>
                <a:spcPct val="150000"/>
              </a:lnSpc>
              <a:spcBef>
                <a:spcPts val="0"/>
              </a:spcBef>
              <a:spcAft>
                <a:spcPts val="0"/>
              </a:spcAft>
              <a:defRPr/>
            </a:pPr>
            <a:r>
              <a:rPr lang="zh-CN" altLang="en-US" sz="1999" spc="300" dirty="0" smtClean="0">
                <a:solidFill>
                  <a:srgbClr val="FFFF00"/>
                </a:solidFill>
                <a:latin typeface="微软雅黑" panose="020B0503020204020204" pitchFamily="34" charset="-122"/>
                <a:ea typeface="微软雅黑" panose="020B0503020204020204" pitchFamily="34" charset="-122"/>
              </a:rPr>
              <a:t> 最具标志性的实践成就</a:t>
            </a:r>
            <a:r>
              <a:rPr lang="en-US" altLang="zh-CN" sz="1999" spc="300" dirty="0" smtClean="0">
                <a:solidFill>
                  <a:srgbClr val="FFFF00"/>
                </a:solidFill>
                <a:latin typeface="微软雅黑" panose="020B0503020204020204" pitchFamily="34" charset="-122"/>
                <a:ea typeface="微软雅黑" panose="020B0503020204020204" pitchFamily="34" charset="-122"/>
              </a:rPr>
              <a:t>—</a:t>
            </a:r>
            <a:r>
              <a:rPr lang="zh-CN" altLang="en-US" sz="1999" spc="300" dirty="0" smtClean="0">
                <a:solidFill>
                  <a:srgbClr val="FFFF00"/>
                </a:solidFill>
                <a:latin typeface="微软雅黑" panose="020B0503020204020204" pitchFamily="34" charset="-122"/>
                <a:ea typeface="微软雅黑" panose="020B0503020204020204" pitchFamily="34" charset="-122"/>
              </a:rPr>
              <a:t>开创</a:t>
            </a:r>
            <a:r>
              <a:rPr lang="zh-CN" altLang="en-US" sz="1999" spc="300" dirty="0">
                <a:solidFill>
                  <a:srgbClr val="FFFF00"/>
                </a:solidFill>
                <a:latin typeface="微软雅黑" panose="020B0503020204020204" pitchFamily="34" charset="-122"/>
                <a:ea typeface="微软雅黑" panose="020B0503020204020204" pitchFamily="34" charset="-122"/>
              </a:rPr>
              <a:t>了全面建成小康社会、全面深化改革、全面依法治国、全面从严治党的新局面</a:t>
            </a:r>
            <a:r>
              <a:rPr lang="zh-CN" altLang="en-US" sz="1999" spc="300" dirty="0" smtClean="0">
                <a:solidFill>
                  <a:srgbClr val="FFFF00"/>
                </a:solidFill>
                <a:latin typeface="微软雅黑" panose="020B0503020204020204" pitchFamily="34" charset="-122"/>
                <a:ea typeface="微软雅黑" panose="020B0503020204020204" pitchFamily="34" charset="-122"/>
              </a:rPr>
              <a:t>。</a:t>
            </a:r>
            <a:endParaRPr lang="zh-CN" altLang="en-US" sz="1999" spc="300" dirty="0">
              <a:solidFill>
                <a:srgbClr val="FFFF00"/>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1000100" y="0"/>
            <a:ext cx="6858048" cy="714362"/>
          </a:xfrm>
          <a:prstGeom prst="roundRec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2400" spc="300" dirty="0" smtClean="0">
                <a:solidFill>
                  <a:srgbClr val="002060"/>
                </a:solidFill>
                <a:latin typeface="微软雅黑" panose="020B0503020204020204" pitchFamily="34" charset="-122"/>
                <a:ea typeface="微软雅黑" panose="020B0503020204020204" pitchFamily="34" charset="-122"/>
              </a:rPr>
              <a:t> 党的十八大以来，党和国家事业发展成就</a:t>
            </a:r>
            <a:endParaRPr lang="zh-CN" altLang="en-US" sz="2400" spc="300" dirty="0">
              <a:solidFill>
                <a:srgbClr val="002060"/>
              </a:solidFill>
              <a:latin typeface="微软雅黑" panose="020B0503020204020204" pitchFamily="34" charset="-122"/>
              <a:ea typeface="微软雅黑" panose="020B0503020204020204" pitchFamily="34" charset="-122"/>
            </a:endParaRPr>
          </a:p>
        </p:txBody>
      </p:sp>
      <p:pic>
        <p:nvPicPr>
          <p:cNvPr id="21" name="Picture 2"/>
          <p:cNvPicPr>
            <a:picLocks noChangeAspect="1" noChangeArrowheads="1"/>
          </p:cNvPicPr>
          <p:nvPr/>
        </p:nvPicPr>
        <p:blipFill>
          <a:blip r:embed="rId4" cstate="email">
            <a:extLst>
              <a:ext uri="{28A0092B-C50C-407E-A947-70E740481C1C}">
                <a14:useLocalDpi xmlns:a14="http://schemas.microsoft.com/office/drawing/2010/main" xmlns="" val="0"/>
              </a:ext>
            </a:extLst>
          </a:blip>
          <a:stretch>
            <a:fillRect/>
          </a:stretch>
        </p:blipFill>
        <p:spPr bwMode="auto">
          <a:xfrm>
            <a:off x="8286776" y="4286262"/>
            <a:ext cx="609412" cy="616430"/>
          </a:xfrm>
          <a:prstGeom prst="rect">
            <a:avLst/>
          </a:prstGeom>
          <a:noFill/>
          <a:extLst>
            <a:ext uri="{909E8E84-426E-40DD-AFC4-6F175D3DCCD1}">
              <a14:hiddenFill xmlns:a14="http://schemas.microsoft.com/office/drawing/2010/main" xmlns="">
                <a:solidFill>
                  <a:srgbClr val="FFFFFF"/>
                </a:solidFill>
              </a14:hiddenFill>
            </a:ext>
          </a:extLst>
        </p:spPr>
      </p:pic>
      <p:pic>
        <p:nvPicPr>
          <p:cNvPr id="16" name="Picture 52" descr="4400"/>
          <p:cNvPicPr>
            <a:picLocks noChangeAspect="1" noChangeArrowheads="1"/>
          </p:cNvPicPr>
          <p:nvPr/>
        </p:nvPicPr>
        <p:blipFill>
          <a:blip r:embed="rId5" cstate="email">
            <a:lum contrast="20000"/>
            <a:extLst>
              <a:ext uri="{28A0092B-C50C-407E-A947-70E740481C1C}">
                <a14:useLocalDpi xmlns:a14="http://schemas.microsoft.com/office/drawing/2010/main" xmlns="" val="0"/>
              </a:ext>
            </a:extLst>
          </a:blip>
          <a:srcRect/>
          <a:stretch>
            <a:fillRect/>
          </a:stretch>
        </p:blipFill>
        <p:spPr bwMode="auto">
          <a:xfrm flipH="1">
            <a:off x="5873896" y="3651870"/>
            <a:ext cx="3270100" cy="1553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866845299"/>
      </p:ext>
    </p:extLst>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1"/>
          <p:cNvSpPr>
            <a:spLocks noChangeArrowheads="1"/>
          </p:cNvSpPr>
          <p:nvPr/>
        </p:nvSpPr>
        <p:spPr bwMode="auto">
          <a:xfrm>
            <a:off x="1183377" y="663819"/>
            <a:ext cx="7637093" cy="41831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8288" algn="l" defTabSz="914400" rtl="0" eaLnBrk="1" fontAlgn="base" latinLnBrk="0" hangingPunct="1">
              <a:lnSpc>
                <a:spcPts val="2900"/>
              </a:lnSpc>
              <a:spcBef>
                <a:spcPct val="0"/>
              </a:spcBef>
              <a:spcAft>
                <a:spcPct val="0"/>
              </a:spcAft>
              <a:buClrTx/>
              <a:buSzTx/>
              <a:buFontTx/>
              <a:buNone/>
              <a:tabLst/>
            </a:pPr>
            <a:r>
              <a:rPr kumimoji="0" lang="zh-CN" altLang="en-US" b="1" i="0" u="none" strike="noStrike" cap="none" spc="300" normalizeH="0" baseline="0" dirty="0" smtClean="0">
                <a:ln>
                  <a:noFill/>
                </a:ln>
                <a:solidFill>
                  <a:srgbClr val="002060"/>
                </a:solidFill>
                <a:effectLst/>
                <a:latin typeface="华文细黑" pitchFamily="2" charset="-122"/>
                <a:cs typeface="Times New Roman" pitchFamily="18" charset="0"/>
              </a:rPr>
              <a:t>●</a:t>
            </a:r>
            <a:r>
              <a:rPr kumimoji="0" lang="zh-CN" b="1" i="0" u="none" strike="noStrike" cap="none" spc="300" normalizeH="0" baseline="0" dirty="0" smtClean="0">
                <a:ln>
                  <a:noFill/>
                </a:ln>
                <a:solidFill>
                  <a:srgbClr val="002060"/>
                </a:solidFill>
                <a:effectLst/>
                <a:latin typeface="华文细黑" pitchFamily="2" charset="-122"/>
                <a:cs typeface="Times New Roman" pitchFamily="18" charset="0"/>
              </a:rPr>
              <a:t>紧紧围绕实现“两个一百年”奋斗目标，奋力谱写中国梦四川篇章，为实现中华民族伟大复兴作出四川应有贡献；</a:t>
            </a:r>
            <a:endParaRPr kumimoji="0" lang="en-US" altLang="zh-CN" b="1" i="0" u="none" strike="noStrike" cap="none" spc="300" normalizeH="0" baseline="0" dirty="0" smtClean="0">
              <a:ln>
                <a:noFill/>
              </a:ln>
              <a:solidFill>
                <a:srgbClr val="002060"/>
              </a:solidFill>
              <a:effectLst/>
              <a:latin typeface="华文细黑" pitchFamily="2" charset="-122"/>
              <a:cs typeface="Times New Roman" pitchFamily="18" charset="0"/>
            </a:endParaRPr>
          </a:p>
          <a:p>
            <a:pPr lvl="0" indent="268288">
              <a:lnSpc>
                <a:spcPts val="2900"/>
              </a:lnSpc>
            </a:pPr>
            <a:r>
              <a:rPr lang="zh-CN" altLang="en-US" spc="300" dirty="0" smtClean="0">
                <a:solidFill>
                  <a:srgbClr val="AC0000"/>
                </a:solidFill>
                <a:latin typeface="华文细黑" pitchFamily="2" charset="-122"/>
                <a:cs typeface="Times New Roman" pitchFamily="18" charset="0"/>
              </a:rPr>
              <a:t>●</a:t>
            </a:r>
            <a:r>
              <a:rPr kumimoji="0" lang="zh-CN" b="1" i="0" u="none" strike="noStrike" cap="none" spc="300" normalizeH="0" baseline="0" dirty="0" smtClean="0">
                <a:ln>
                  <a:noFill/>
                </a:ln>
                <a:solidFill>
                  <a:srgbClr val="AC0000"/>
                </a:solidFill>
                <a:effectLst/>
                <a:latin typeface="华文细黑" pitchFamily="2" charset="-122"/>
                <a:cs typeface="Times New Roman" pitchFamily="18" charset="0"/>
              </a:rPr>
              <a:t>始终保持“四个自信”政治定力，坚定中国特色社会主义必胜信心，在推进中国特色社会主义事业中展现更大作为；</a:t>
            </a:r>
            <a:endParaRPr kumimoji="0" lang="en-US" altLang="zh-CN" b="1" i="0" u="none" strike="noStrike" cap="none" spc="300" normalizeH="0" baseline="0" dirty="0" smtClean="0">
              <a:ln>
                <a:noFill/>
              </a:ln>
              <a:solidFill>
                <a:srgbClr val="AC0000"/>
              </a:solidFill>
              <a:effectLst/>
              <a:latin typeface="华文细黑" pitchFamily="2" charset="-122"/>
              <a:cs typeface="Times New Roman" pitchFamily="18" charset="0"/>
            </a:endParaRPr>
          </a:p>
          <a:p>
            <a:pPr lvl="0" indent="268288">
              <a:lnSpc>
                <a:spcPts val="2900"/>
              </a:lnSpc>
            </a:pPr>
            <a:r>
              <a:rPr lang="zh-CN" altLang="en-US" spc="300" dirty="0" smtClean="0">
                <a:solidFill>
                  <a:srgbClr val="045408"/>
                </a:solidFill>
                <a:latin typeface="华文细黑" pitchFamily="2" charset="-122"/>
                <a:cs typeface="Times New Roman" pitchFamily="18" charset="0"/>
              </a:rPr>
              <a:t>●</a:t>
            </a:r>
            <a:r>
              <a:rPr kumimoji="0" lang="zh-CN" b="1" i="0" u="none" strike="noStrike" cap="none" spc="300" normalizeH="0" baseline="0" dirty="0" smtClean="0">
                <a:ln>
                  <a:noFill/>
                </a:ln>
                <a:solidFill>
                  <a:srgbClr val="045408"/>
                </a:solidFill>
                <a:effectLst/>
                <a:latin typeface="华文细黑" pitchFamily="2" charset="-122"/>
                <a:cs typeface="Times New Roman" pitchFamily="18" charset="0"/>
              </a:rPr>
              <a:t>协调推进“四个全面”战略布局，统筹推动治蜀兴川各项事业发展；</a:t>
            </a:r>
            <a:endParaRPr kumimoji="0" lang="en-US" altLang="zh-CN" b="1" i="0" u="none" strike="noStrike" cap="none" spc="300" normalizeH="0" baseline="0" dirty="0" smtClean="0">
              <a:ln>
                <a:noFill/>
              </a:ln>
              <a:solidFill>
                <a:srgbClr val="045408"/>
              </a:solidFill>
              <a:effectLst/>
              <a:latin typeface="华文细黑" pitchFamily="2" charset="-122"/>
              <a:cs typeface="Times New Roman" pitchFamily="18" charset="0"/>
            </a:endParaRPr>
          </a:p>
          <a:p>
            <a:pPr lvl="0" indent="268288">
              <a:lnSpc>
                <a:spcPts val="2900"/>
              </a:lnSpc>
            </a:pPr>
            <a:r>
              <a:rPr lang="zh-CN" altLang="en-US" spc="300" dirty="0" smtClean="0">
                <a:solidFill>
                  <a:srgbClr val="002060"/>
                </a:solidFill>
                <a:latin typeface="华文细黑" pitchFamily="2" charset="-122"/>
                <a:cs typeface="Times New Roman" pitchFamily="18" charset="0"/>
              </a:rPr>
              <a:t>●</a:t>
            </a:r>
            <a:r>
              <a:rPr kumimoji="0" lang="zh-CN" b="1" i="0" u="none" strike="noStrike" cap="none" spc="300" normalizeH="0" baseline="0" dirty="0" smtClean="0">
                <a:ln>
                  <a:noFill/>
                </a:ln>
                <a:solidFill>
                  <a:srgbClr val="002060"/>
                </a:solidFill>
                <a:effectLst/>
                <a:latin typeface="华文细黑" pitchFamily="2" charset="-122"/>
                <a:cs typeface="Times New Roman" pitchFamily="18" charset="0"/>
              </a:rPr>
              <a:t>牢固树立和自觉践行新发展理念，走出新常态下四川转型发展新路子，着力推进新型工业化、信息化、新型城镇化、农业现代化同步发展，让全省各族人民生活越来越美好；</a:t>
            </a:r>
            <a:endParaRPr kumimoji="0" lang="en-US" altLang="zh-CN" b="1" i="0" u="none" strike="noStrike" cap="none" spc="300" normalizeH="0" baseline="0" dirty="0" smtClean="0">
              <a:ln>
                <a:noFill/>
              </a:ln>
              <a:solidFill>
                <a:srgbClr val="002060"/>
              </a:solidFill>
              <a:effectLst/>
              <a:latin typeface="华文细黑" pitchFamily="2" charset="-122"/>
              <a:cs typeface="Times New Roman" pitchFamily="18" charset="0"/>
            </a:endParaRPr>
          </a:p>
          <a:p>
            <a:pPr lvl="0" indent="268288">
              <a:lnSpc>
                <a:spcPts val="2900"/>
              </a:lnSpc>
            </a:pPr>
            <a:r>
              <a:rPr lang="zh-CN" altLang="en-US" spc="300" dirty="0" smtClean="0">
                <a:solidFill>
                  <a:srgbClr val="FF0000"/>
                </a:solidFill>
                <a:latin typeface="华文细黑" pitchFamily="2" charset="-122"/>
                <a:cs typeface="Times New Roman" pitchFamily="18" charset="0"/>
              </a:rPr>
              <a:t>●</a:t>
            </a:r>
            <a:r>
              <a:rPr kumimoji="0" lang="zh-CN" b="1" i="0" u="none" strike="noStrike" cap="none" spc="300" normalizeH="0" baseline="0" dirty="0" smtClean="0">
                <a:ln>
                  <a:noFill/>
                </a:ln>
                <a:solidFill>
                  <a:srgbClr val="FF0000"/>
                </a:solidFill>
                <a:effectLst/>
                <a:latin typeface="华文细黑" pitchFamily="2" charset="-122"/>
                <a:cs typeface="Times New Roman" pitchFamily="18" charset="0"/>
              </a:rPr>
              <a:t>始终坚持稳中求进这个工作总基调和治国理政重要原则，确保四川改革发展行稳致远，推动全省经济社会持续健康发展。</a:t>
            </a:r>
            <a:endParaRPr kumimoji="0" lang="zh-CN" b="0" i="0" u="none" strike="noStrike" cap="none" spc="300" normalizeH="0" baseline="0" dirty="0" smtClean="0">
              <a:ln>
                <a:noFill/>
              </a:ln>
              <a:solidFill>
                <a:srgbClr val="FF0000"/>
              </a:solidFill>
              <a:effectLst/>
              <a:latin typeface="华文细黑" pitchFamily="2" charset="-122"/>
              <a:cs typeface="宋体" pitchFamily="2" charset="-122"/>
            </a:endParaRPr>
          </a:p>
        </p:txBody>
      </p:sp>
      <p:sp>
        <p:nvSpPr>
          <p:cNvPr id="4" name="矩形 3"/>
          <p:cNvSpPr/>
          <p:nvPr/>
        </p:nvSpPr>
        <p:spPr>
          <a:xfrm>
            <a:off x="66020" y="1034264"/>
            <a:ext cx="1117358" cy="3278141"/>
          </a:xfrm>
          <a:prstGeom prst="rect">
            <a:avLst/>
          </a:prstGeom>
        </p:spPr>
        <p:txBody>
          <a:bodyPr wrap="square">
            <a:spAutoFit/>
          </a:bodyPr>
          <a:lstStyle/>
          <a:p>
            <a:pPr algn="ctr">
              <a:lnSpc>
                <a:spcPct val="150000"/>
              </a:lnSpc>
            </a:pPr>
            <a:r>
              <a:rPr lang="zh-CN" altLang="en-US" sz="2000" spc="300" dirty="0" smtClean="0">
                <a:solidFill>
                  <a:schemeClr val="accent2"/>
                </a:solidFill>
                <a:latin typeface="华文琥珀" pitchFamily="2" charset="-122"/>
                <a:ea typeface="华文琥珀" pitchFamily="2" charset="-122"/>
                <a:cs typeface="Times New Roman" pitchFamily="18" charset="0"/>
              </a:rPr>
              <a:t>全面落实习近平总书记对四川工作的重要指示</a:t>
            </a:r>
            <a:endParaRPr lang="zh-CN" altLang="en-US" sz="2000" spc="300" dirty="0">
              <a:solidFill>
                <a:schemeClr val="accent2"/>
              </a:solidFill>
              <a:latin typeface="华文琥珀" pitchFamily="2" charset="-122"/>
              <a:ea typeface="华文琥珀" pitchFamily="2" charset="-122"/>
            </a:endParaRPr>
          </a:p>
        </p:txBody>
      </p:sp>
      <p:pic>
        <p:nvPicPr>
          <p:cNvPr id="24" name="Picture 52" descr="4400"/>
          <p:cNvPicPr>
            <a:picLocks noChangeAspect="1" noChangeArrowheads="1"/>
          </p:cNvPicPr>
          <p:nvPr/>
        </p:nvPicPr>
        <p:blipFill>
          <a:blip r:embed="rId2" cstate="print">
            <a:lum contrast="20000"/>
            <a:extLst>
              <a:ext uri="{28A0092B-C50C-407E-A947-70E740481C1C}">
                <a14:useLocalDpi xmlns:a14="http://schemas.microsoft.com/office/drawing/2010/main" xmlns="" val="0"/>
              </a:ext>
            </a:extLst>
          </a:blip>
          <a:srcRect/>
          <a:stretch>
            <a:fillRect/>
          </a:stretch>
        </p:blipFill>
        <p:spPr bwMode="auto">
          <a:xfrm flipH="1">
            <a:off x="7596335" y="4408452"/>
            <a:ext cx="1547659" cy="7350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矩形 2"/>
          <p:cNvSpPr/>
          <p:nvPr/>
        </p:nvSpPr>
        <p:spPr>
          <a:xfrm>
            <a:off x="1619672" y="202154"/>
            <a:ext cx="5416868" cy="461665"/>
          </a:xfrm>
          <a:prstGeom prst="rect">
            <a:avLst/>
          </a:prstGeom>
        </p:spPr>
        <p:txBody>
          <a:bodyPr wrap="none">
            <a:spAutoFit/>
          </a:bodyPr>
          <a:lstStyle/>
          <a:p>
            <a:r>
              <a:rPr lang="zh-CN" altLang="en-US" sz="2400" dirty="0">
                <a:latin typeface="+mn-ea"/>
                <a:ea typeface="+mn-ea"/>
              </a:rPr>
              <a:t>四川当前和今后一个时期工作的总要求</a:t>
            </a:r>
          </a:p>
        </p:txBody>
      </p:sp>
    </p:spTree>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57356" y="944930"/>
            <a:ext cx="5857916" cy="2753574"/>
          </a:xfrm>
          <a:prstGeom prst="rect">
            <a:avLst/>
          </a:prstGeom>
        </p:spPr>
        <p:txBody>
          <a:bodyPr wrap="square">
            <a:spAutoFit/>
          </a:bodyPr>
          <a:lstStyle/>
          <a:p>
            <a:pPr lvl="0" fontAlgn="auto">
              <a:lnSpc>
                <a:spcPct val="150000"/>
              </a:lnSpc>
              <a:spcBef>
                <a:spcPts val="0"/>
              </a:spcBef>
              <a:spcAft>
                <a:spcPts val="0"/>
              </a:spcAft>
              <a:defRPr/>
            </a:pPr>
            <a:r>
              <a:rPr lang="zh-CN" altLang="en-US" sz="4000" spc="300" dirty="0" smtClean="0">
                <a:solidFill>
                  <a:srgbClr val="002060"/>
                </a:solidFill>
                <a:latin typeface="微软雅黑" panose="020B0503020204020204" pitchFamily="34" charset="-122"/>
                <a:ea typeface="微软雅黑" panose="020B0503020204020204" pitchFamily="34" charset="-122"/>
              </a:rPr>
              <a:t>第五部分   </a:t>
            </a:r>
            <a:endParaRPr lang="en-US" altLang="zh-CN" sz="4000" spc="300" dirty="0" smtClean="0">
              <a:solidFill>
                <a:srgbClr val="002060"/>
              </a:solidFill>
              <a:latin typeface="微软雅黑" panose="020B0503020204020204" pitchFamily="34" charset="-122"/>
              <a:ea typeface="微软雅黑" panose="020B0503020204020204" pitchFamily="34" charset="-122"/>
            </a:endParaRPr>
          </a:p>
          <a:p>
            <a:pPr lvl="0" fontAlgn="auto">
              <a:lnSpc>
                <a:spcPct val="150000"/>
              </a:lnSpc>
              <a:spcBef>
                <a:spcPts val="0"/>
              </a:spcBef>
              <a:spcAft>
                <a:spcPts val="0"/>
              </a:spcAft>
              <a:defRPr/>
            </a:pPr>
            <a:r>
              <a:rPr lang="zh-CN" altLang="en-US" sz="4000" spc="300" dirty="0" smtClean="0">
                <a:solidFill>
                  <a:srgbClr val="002060"/>
                </a:solidFill>
                <a:latin typeface="微软雅黑" panose="020B0503020204020204" pitchFamily="34" charset="-122"/>
                <a:ea typeface="微软雅黑" panose="020B0503020204020204" pitchFamily="34" charset="-122"/>
              </a:rPr>
              <a:t>深刻领会推动治蜀兴川再上新台阶的宏伟蓝图</a:t>
            </a:r>
            <a:endParaRPr lang="zh-CN" altLang="en-US" sz="4000" spc="300" dirty="0">
              <a:solidFill>
                <a:srgbClr val="002060"/>
              </a:solidFill>
              <a:latin typeface="微软雅黑" panose="020B0503020204020204" pitchFamily="34" charset="-122"/>
              <a:ea typeface="微软雅黑" panose="020B0503020204020204" pitchFamily="34" charset="-122"/>
            </a:endParaRPr>
          </a:p>
        </p:txBody>
      </p:sp>
      <p:grpSp>
        <p:nvGrpSpPr>
          <p:cNvPr id="3" name="组合 2"/>
          <p:cNvGrpSpPr>
            <a:grpSpLocks/>
          </p:cNvGrpSpPr>
          <p:nvPr/>
        </p:nvGrpSpPr>
        <p:grpSpPr bwMode="auto">
          <a:xfrm>
            <a:off x="571472" y="1500180"/>
            <a:ext cx="1285884" cy="1643074"/>
            <a:chOff x="816421" y="1307232"/>
            <a:chExt cx="883514" cy="888600"/>
          </a:xfrm>
        </p:grpSpPr>
        <p:grpSp>
          <p:nvGrpSpPr>
            <p:cNvPr id="4" name="组合 71"/>
            <p:cNvGrpSpPr>
              <a:grpSpLocks/>
            </p:cNvGrpSpPr>
            <p:nvPr/>
          </p:nvGrpSpPr>
          <p:grpSpPr bwMode="auto">
            <a:xfrm>
              <a:off x="816421" y="1307232"/>
              <a:ext cx="883514" cy="888600"/>
              <a:chOff x="-1843032" y="1634255"/>
              <a:chExt cx="786401" cy="792408"/>
            </a:xfrm>
          </p:grpSpPr>
          <p:grpSp>
            <p:nvGrpSpPr>
              <p:cNvPr id="6" name="组合 72"/>
              <p:cNvGrpSpPr>
                <a:grpSpLocks/>
              </p:cNvGrpSpPr>
              <p:nvPr/>
            </p:nvGrpSpPr>
            <p:grpSpPr bwMode="auto">
              <a:xfrm>
                <a:off x="-1843032" y="1634255"/>
                <a:ext cx="786401" cy="792408"/>
                <a:chOff x="1414834" y="1711414"/>
                <a:chExt cx="786401" cy="792408"/>
              </a:xfrm>
            </p:grpSpPr>
            <p:grpSp>
              <p:nvGrpSpPr>
                <p:cNvPr id="18" name="组合 84"/>
                <p:cNvGrpSpPr>
                  <a:grpSpLocks/>
                </p:cNvGrpSpPr>
                <p:nvPr/>
              </p:nvGrpSpPr>
              <p:grpSpPr bwMode="auto">
                <a:xfrm>
                  <a:off x="1414834" y="1711414"/>
                  <a:ext cx="786401" cy="792408"/>
                  <a:chOff x="1836688" y="2579062"/>
                  <a:chExt cx="1727202" cy="1701801"/>
                </a:xfrm>
              </p:grpSpPr>
              <p:pic>
                <p:nvPicPr>
                  <p:cNvPr id="20" name="Picture 17" descr="circuler_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gray">
                  <a:xfrm>
                    <a:off x="1836688" y="2579062"/>
                    <a:ext cx="1727200" cy="16967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 name="Oval 18"/>
                  <p:cNvSpPr>
                    <a:spLocks noChangeArrowheads="1"/>
                  </p:cNvSpPr>
                  <p:nvPr/>
                </p:nvSpPr>
                <p:spPr bwMode="gray">
                  <a:xfrm>
                    <a:off x="1836688" y="2579062"/>
                    <a:ext cx="1727202" cy="1701801"/>
                  </a:xfrm>
                  <a:prstGeom prst="ellipse">
                    <a:avLst/>
                  </a:prstGeom>
                  <a:gradFill rotWithShape="0">
                    <a:gsLst>
                      <a:gs pos="0">
                        <a:srgbClr val="C00000"/>
                      </a:gs>
                      <a:gs pos="50000">
                        <a:srgbClr val="FF3300"/>
                      </a:gs>
                      <a:gs pos="100000">
                        <a:srgbClr val="FF8A00"/>
                      </a:gs>
                    </a:gsLst>
                    <a:lin ang="13500000" scaled="1"/>
                  </a:gradFill>
                  <a:ln>
                    <a:noFill/>
                  </a:ln>
                  <a:extLst/>
                </p:spPr>
                <p:txBody>
                  <a:bodyPr wrap="none" anchor="ctr"/>
                  <a:lstStyle/>
                  <a:p>
                    <a:pPr algn="ctr" fontAlgn="auto">
                      <a:spcBef>
                        <a:spcPts val="0"/>
                      </a:spcBef>
                      <a:spcAft>
                        <a:spcPts val="0"/>
                      </a:spcAft>
                      <a:defRPr/>
                    </a:pPr>
                    <a:endParaRPr lang="zh-CN" altLang="en-US" sz="2799" kern="0" dirty="0">
                      <a:solidFill>
                        <a:srgbClr val="FFFF7A"/>
                      </a:solidFill>
                      <a:latin typeface="Arial Black" pitchFamily="34" charset="0"/>
                      <a:cs typeface="Arial" pitchFamily="34" charset="0"/>
                    </a:endParaRPr>
                  </a:p>
                </p:txBody>
              </p:sp>
            </p:grpSp>
            <p:pic>
              <p:nvPicPr>
                <p:cNvPr id="19" name="Picture 19" descr="Picture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gray">
                <a:xfrm>
                  <a:off x="1497475" y="1725334"/>
                  <a:ext cx="621120" cy="2799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7" name="Group 20"/>
              <p:cNvGrpSpPr>
                <a:grpSpLocks/>
              </p:cNvGrpSpPr>
              <p:nvPr/>
            </p:nvGrpSpPr>
            <p:grpSpPr bwMode="auto">
              <a:xfrm rot="-1297425" flipH="1" flipV="1">
                <a:off x="-1786289" y="2244131"/>
                <a:ext cx="675733" cy="158142"/>
                <a:chOff x="2526" y="1060"/>
                <a:chExt cx="896" cy="236"/>
              </a:xfrm>
            </p:grpSpPr>
            <p:grpSp>
              <p:nvGrpSpPr>
                <p:cNvPr id="8" name="Group 21"/>
                <p:cNvGrpSpPr>
                  <a:grpSpLocks/>
                </p:cNvGrpSpPr>
                <p:nvPr/>
              </p:nvGrpSpPr>
              <p:grpSpPr bwMode="auto">
                <a:xfrm>
                  <a:off x="2526" y="1060"/>
                  <a:ext cx="742" cy="186"/>
                  <a:chOff x="1565" y="2568"/>
                  <a:chExt cx="1118" cy="279"/>
                </a:xfrm>
              </p:grpSpPr>
              <p:sp>
                <p:nvSpPr>
                  <p:cNvPr id="14" name="AutoShape 22"/>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5" name="AutoShape 23"/>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6" name="AutoShape 24"/>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7" name="AutoShape 25"/>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grpSp>
            <p:grpSp>
              <p:nvGrpSpPr>
                <p:cNvPr id="9" name="Group 26"/>
                <p:cNvGrpSpPr>
                  <a:grpSpLocks/>
                </p:cNvGrpSpPr>
                <p:nvPr/>
              </p:nvGrpSpPr>
              <p:grpSpPr bwMode="auto">
                <a:xfrm rot="1353540">
                  <a:off x="2680" y="1110"/>
                  <a:ext cx="742" cy="186"/>
                  <a:chOff x="1565" y="2568"/>
                  <a:chExt cx="1118" cy="279"/>
                </a:xfrm>
              </p:grpSpPr>
              <p:sp>
                <p:nvSpPr>
                  <p:cNvPr id="10" name="AutoShape 27"/>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1" name="AutoShape 28"/>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2" name="AutoShape 29"/>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3" name="AutoShape 30"/>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grpSp>
          </p:grpSp>
        </p:grpSp>
        <p:sp>
          <p:nvSpPr>
            <p:cNvPr id="5" name="矩形 4"/>
            <p:cNvSpPr/>
            <p:nvPr/>
          </p:nvSpPr>
          <p:spPr>
            <a:xfrm>
              <a:off x="970283" y="1432588"/>
              <a:ext cx="542480" cy="542681"/>
            </a:xfrm>
            <a:prstGeom prst="rect">
              <a:avLst/>
            </a:prstGeom>
            <a:blipFill dpi="0" rotWithShape="1">
              <a:blip r:embed="rId4" cstate="screen">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pic>
        <p:nvPicPr>
          <p:cNvPr id="23" name="Picture 52" descr="4400"/>
          <p:cNvPicPr>
            <a:picLocks noChangeAspect="1" noChangeArrowheads="1"/>
          </p:cNvPicPr>
          <p:nvPr/>
        </p:nvPicPr>
        <p:blipFill>
          <a:blip r:embed="rId5" cstate="email">
            <a:lum contrast="20000"/>
            <a:extLst>
              <a:ext uri="{28A0092B-C50C-407E-A947-70E740481C1C}">
                <a14:useLocalDpi xmlns:a14="http://schemas.microsoft.com/office/drawing/2010/main" xmlns="" val="0"/>
              </a:ext>
            </a:extLst>
          </a:blip>
          <a:srcRect/>
          <a:stretch>
            <a:fillRect/>
          </a:stretch>
        </p:blipFill>
        <p:spPr bwMode="auto">
          <a:xfrm flipH="1">
            <a:off x="4071938" y="2734568"/>
            <a:ext cx="5072062" cy="24089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2" descr="4400"/>
          <p:cNvPicPr>
            <a:picLocks noChangeAspect="1" noChangeArrowheads="1"/>
          </p:cNvPicPr>
          <p:nvPr/>
        </p:nvPicPr>
        <p:blipFill>
          <a:blip r:embed="rId2" cstate="email">
            <a:lum contrast="20000"/>
            <a:extLst>
              <a:ext uri="{28A0092B-C50C-407E-A947-70E740481C1C}">
                <a14:useLocalDpi xmlns:a14="http://schemas.microsoft.com/office/drawing/2010/main" xmlns="" val="0"/>
              </a:ext>
            </a:extLst>
          </a:blip>
          <a:srcRect/>
          <a:stretch>
            <a:fillRect/>
          </a:stretch>
        </p:blipFill>
        <p:spPr bwMode="auto">
          <a:xfrm flipH="1">
            <a:off x="4071934" y="2734569"/>
            <a:ext cx="5072062" cy="24089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2949597" y="214296"/>
            <a:ext cx="2995266" cy="442775"/>
          </a:xfrm>
          <a:prstGeom prst="roundRec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3200" spc="300" dirty="0" smtClean="0">
                <a:solidFill>
                  <a:srgbClr val="002060"/>
                </a:solidFill>
                <a:latin typeface="微软雅黑" panose="020B0503020204020204" pitchFamily="34" charset="-122"/>
                <a:ea typeface="微软雅黑" panose="020B0503020204020204" pitchFamily="34" charset="-122"/>
              </a:rPr>
              <a:t>   一个愿景</a:t>
            </a:r>
            <a:endParaRPr lang="zh-CN" altLang="en-US" sz="3200" spc="300" dirty="0">
              <a:solidFill>
                <a:srgbClr val="002060"/>
              </a:solidFill>
              <a:latin typeface="微软雅黑" panose="020B0503020204020204" pitchFamily="34" charset="-122"/>
              <a:ea typeface="微软雅黑" panose="020B0503020204020204" pitchFamily="34" charset="-122"/>
            </a:endParaRPr>
          </a:p>
        </p:txBody>
      </p:sp>
      <p:sp>
        <p:nvSpPr>
          <p:cNvPr id="4" name="椭圆 1"/>
          <p:cNvSpPr/>
          <p:nvPr/>
        </p:nvSpPr>
        <p:spPr>
          <a:xfrm>
            <a:off x="1000100" y="1357304"/>
            <a:ext cx="1750725" cy="1871630"/>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spc="300" dirty="0" smtClean="0">
                <a:solidFill>
                  <a:srgbClr val="FFFF00"/>
                </a:solidFill>
              </a:rPr>
              <a:t>美丽</a:t>
            </a:r>
            <a:endParaRPr lang="zh-CN" altLang="en-US" sz="4000" spc="300" dirty="0">
              <a:solidFill>
                <a:srgbClr val="FFFF00"/>
              </a:solidFill>
            </a:endParaRPr>
          </a:p>
        </p:txBody>
      </p:sp>
      <p:sp>
        <p:nvSpPr>
          <p:cNvPr id="5" name="椭圆 1"/>
          <p:cNvSpPr/>
          <p:nvPr/>
        </p:nvSpPr>
        <p:spPr>
          <a:xfrm>
            <a:off x="3571868" y="1285866"/>
            <a:ext cx="1750725" cy="1871630"/>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spc="300" dirty="0" smtClean="0">
                <a:solidFill>
                  <a:srgbClr val="FFFF00"/>
                </a:solidFill>
              </a:rPr>
              <a:t>繁荣</a:t>
            </a:r>
            <a:endParaRPr lang="zh-CN" altLang="en-US" sz="4000" spc="300" dirty="0">
              <a:solidFill>
                <a:srgbClr val="FFFF00"/>
              </a:solidFill>
            </a:endParaRPr>
          </a:p>
        </p:txBody>
      </p:sp>
      <p:sp>
        <p:nvSpPr>
          <p:cNvPr id="6" name="椭圆 1"/>
          <p:cNvSpPr/>
          <p:nvPr/>
        </p:nvSpPr>
        <p:spPr>
          <a:xfrm>
            <a:off x="6143636" y="1285866"/>
            <a:ext cx="1750725" cy="1871630"/>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spc="300" dirty="0" smtClean="0">
                <a:solidFill>
                  <a:srgbClr val="FFFF00"/>
                </a:solidFill>
              </a:rPr>
              <a:t>和谐</a:t>
            </a:r>
            <a:endParaRPr lang="zh-CN" altLang="en-US" sz="4000" spc="300" dirty="0">
              <a:solidFill>
                <a:srgbClr val="FFFF00"/>
              </a:solidFill>
            </a:endParaRPr>
          </a:p>
        </p:txBody>
      </p:sp>
    </p:spTree>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2" descr="4400"/>
          <p:cNvPicPr>
            <a:picLocks noChangeAspect="1" noChangeArrowheads="1"/>
          </p:cNvPicPr>
          <p:nvPr/>
        </p:nvPicPr>
        <p:blipFill>
          <a:blip r:embed="rId2" cstate="email">
            <a:lum contrast="20000"/>
            <a:extLst>
              <a:ext uri="{28A0092B-C50C-407E-A947-70E740481C1C}">
                <a14:useLocalDpi xmlns:a14="http://schemas.microsoft.com/office/drawing/2010/main" xmlns="" val="0"/>
              </a:ext>
            </a:extLst>
          </a:blip>
          <a:srcRect/>
          <a:stretch>
            <a:fillRect/>
          </a:stretch>
        </p:blipFill>
        <p:spPr bwMode="auto">
          <a:xfrm flipH="1">
            <a:off x="4071934" y="2734569"/>
            <a:ext cx="5072062" cy="24089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2035952" y="214295"/>
            <a:ext cx="3407300" cy="442775"/>
          </a:xfrm>
          <a:prstGeom prst="roundRec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3200" dirty="0" smtClean="0">
                <a:solidFill>
                  <a:srgbClr val="002060"/>
                </a:solidFill>
                <a:latin typeface="微软雅黑" panose="020B0503020204020204" pitchFamily="34" charset="-122"/>
                <a:ea typeface="微软雅黑" panose="020B0503020204020204" pitchFamily="34" charset="-122"/>
              </a:rPr>
              <a:t>     </a:t>
            </a:r>
            <a:r>
              <a:rPr lang="zh-CN" altLang="en-US" sz="3200" spc="300" dirty="0" smtClean="0">
                <a:solidFill>
                  <a:srgbClr val="002060"/>
                </a:solidFill>
                <a:latin typeface="微软雅黑" panose="020B0503020204020204" pitchFamily="34" charset="-122"/>
                <a:ea typeface="微软雅黑" panose="020B0503020204020204" pitchFamily="34" charset="-122"/>
              </a:rPr>
              <a:t>两个跨越</a:t>
            </a:r>
            <a:endParaRPr lang="zh-CN" altLang="en-US" sz="3200" spc="300" dirty="0">
              <a:solidFill>
                <a:srgbClr val="002060"/>
              </a:solidFill>
              <a:latin typeface="微软雅黑" panose="020B0503020204020204" pitchFamily="34" charset="-122"/>
              <a:ea typeface="微软雅黑" panose="020B0503020204020204" pitchFamily="34" charset="-122"/>
            </a:endParaRPr>
          </a:p>
        </p:txBody>
      </p:sp>
      <p:sp>
        <p:nvSpPr>
          <p:cNvPr id="4" name="椭圆 1"/>
          <p:cNvSpPr/>
          <p:nvPr/>
        </p:nvSpPr>
        <p:spPr>
          <a:xfrm>
            <a:off x="1285852" y="1000114"/>
            <a:ext cx="1571636" cy="1500198"/>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300" dirty="0" smtClean="0">
                <a:solidFill>
                  <a:srgbClr val="FFFF00"/>
                </a:solidFill>
              </a:rPr>
              <a:t>总体小康</a:t>
            </a:r>
            <a:endParaRPr lang="zh-CN" altLang="en-US" sz="2400" spc="300" dirty="0">
              <a:solidFill>
                <a:srgbClr val="FFFF00"/>
              </a:solidFill>
            </a:endParaRPr>
          </a:p>
        </p:txBody>
      </p:sp>
      <p:sp>
        <p:nvSpPr>
          <p:cNvPr id="5" name="椭圆 1"/>
          <p:cNvSpPr/>
          <p:nvPr/>
        </p:nvSpPr>
        <p:spPr>
          <a:xfrm>
            <a:off x="5000628" y="857238"/>
            <a:ext cx="1714512" cy="1500198"/>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300" dirty="0" smtClean="0">
                <a:solidFill>
                  <a:srgbClr val="FFFF00"/>
                </a:solidFill>
              </a:rPr>
              <a:t>全面小康</a:t>
            </a:r>
            <a:endParaRPr lang="zh-CN" altLang="en-US" sz="2400" spc="300" dirty="0">
              <a:solidFill>
                <a:srgbClr val="FFFF00"/>
              </a:solidFill>
            </a:endParaRPr>
          </a:p>
        </p:txBody>
      </p:sp>
      <p:sp>
        <p:nvSpPr>
          <p:cNvPr id="6" name="右箭头 5"/>
          <p:cNvSpPr/>
          <p:nvPr/>
        </p:nvSpPr>
        <p:spPr bwMode="auto">
          <a:xfrm>
            <a:off x="3357554" y="1357304"/>
            <a:ext cx="978408" cy="484632"/>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7" name="椭圆 1"/>
          <p:cNvSpPr/>
          <p:nvPr/>
        </p:nvSpPr>
        <p:spPr>
          <a:xfrm>
            <a:off x="1214415" y="2786064"/>
            <a:ext cx="1643074" cy="1357322"/>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300" dirty="0" smtClean="0">
                <a:solidFill>
                  <a:srgbClr val="FFFF00"/>
                </a:solidFill>
              </a:rPr>
              <a:t>经济大省</a:t>
            </a:r>
            <a:endParaRPr lang="zh-CN" altLang="en-US" sz="2400" spc="300" dirty="0">
              <a:solidFill>
                <a:srgbClr val="FFFF00"/>
              </a:solidFill>
            </a:endParaRPr>
          </a:p>
        </p:txBody>
      </p:sp>
      <p:sp>
        <p:nvSpPr>
          <p:cNvPr id="8" name="椭圆 1"/>
          <p:cNvSpPr/>
          <p:nvPr/>
        </p:nvSpPr>
        <p:spPr>
          <a:xfrm>
            <a:off x="5072066" y="2714626"/>
            <a:ext cx="1571636" cy="1285884"/>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300" dirty="0" smtClean="0">
                <a:solidFill>
                  <a:srgbClr val="FFFF00"/>
                </a:solidFill>
              </a:rPr>
              <a:t>经济强省</a:t>
            </a:r>
            <a:endParaRPr lang="zh-CN" altLang="en-US" sz="2400" spc="300" dirty="0">
              <a:solidFill>
                <a:srgbClr val="FFFF00"/>
              </a:solidFill>
            </a:endParaRPr>
          </a:p>
        </p:txBody>
      </p:sp>
      <p:sp>
        <p:nvSpPr>
          <p:cNvPr id="9" name="右箭头 8"/>
          <p:cNvSpPr/>
          <p:nvPr/>
        </p:nvSpPr>
        <p:spPr bwMode="auto">
          <a:xfrm>
            <a:off x="3357554" y="3214692"/>
            <a:ext cx="978408" cy="484632"/>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Tree>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2" descr="4400"/>
          <p:cNvPicPr>
            <a:picLocks noChangeAspect="1" noChangeArrowheads="1"/>
          </p:cNvPicPr>
          <p:nvPr/>
        </p:nvPicPr>
        <p:blipFill>
          <a:blip r:embed="rId2" cstate="email">
            <a:lum contrast="20000"/>
            <a:extLst>
              <a:ext uri="{28A0092B-C50C-407E-A947-70E740481C1C}">
                <a14:useLocalDpi xmlns:a14="http://schemas.microsoft.com/office/drawing/2010/main" xmlns="" val="0"/>
              </a:ext>
            </a:extLst>
          </a:blip>
          <a:srcRect/>
          <a:stretch>
            <a:fillRect/>
          </a:stretch>
        </p:blipFill>
        <p:spPr bwMode="auto">
          <a:xfrm flipH="1">
            <a:off x="4499992" y="2937871"/>
            <a:ext cx="4644004" cy="22056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928662" y="0"/>
            <a:ext cx="6286544" cy="642942"/>
          </a:xfrm>
          <a:prstGeom prst="roundRec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3200" dirty="0" smtClean="0">
                <a:solidFill>
                  <a:srgbClr val="002060"/>
                </a:solidFill>
                <a:latin typeface="微软雅黑" panose="020B0503020204020204" pitchFamily="34" charset="-122"/>
                <a:ea typeface="微软雅黑" panose="020B0503020204020204" pitchFamily="34" charset="-122"/>
              </a:rPr>
              <a:t>             </a:t>
            </a:r>
            <a:r>
              <a:rPr lang="zh-CN" altLang="en-US" sz="3200" spc="300" dirty="0" smtClean="0">
                <a:solidFill>
                  <a:srgbClr val="002060"/>
                </a:solidFill>
                <a:latin typeface="微软雅黑" panose="020B0503020204020204" pitchFamily="34" charset="-122"/>
                <a:ea typeface="微软雅黑" panose="020B0503020204020204" pitchFamily="34" charset="-122"/>
              </a:rPr>
              <a:t>“五个再上新台阶“</a:t>
            </a:r>
            <a:endParaRPr lang="zh-CN" altLang="en-US" sz="3200" spc="300" dirty="0">
              <a:solidFill>
                <a:srgbClr val="002060"/>
              </a:solidFill>
              <a:latin typeface="微软雅黑" panose="020B0503020204020204" pitchFamily="34" charset="-122"/>
              <a:ea typeface="微软雅黑" panose="020B0503020204020204" pitchFamily="34" charset="-122"/>
            </a:endParaRPr>
          </a:p>
        </p:txBody>
      </p:sp>
      <p:sp>
        <p:nvSpPr>
          <p:cNvPr id="4" name="燕尾形箭头 3"/>
          <p:cNvSpPr/>
          <p:nvPr/>
        </p:nvSpPr>
        <p:spPr bwMode="auto">
          <a:xfrm>
            <a:off x="0" y="1203598"/>
            <a:ext cx="1907704" cy="1939656"/>
          </a:xfrm>
          <a:prstGeom prst="notched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50000"/>
              </a:lnSpc>
              <a:spcBef>
                <a:spcPct val="0"/>
              </a:spcBef>
              <a:spcAft>
                <a:spcPct val="0"/>
              </a:spcAft>
              <a:buClrTx/>
              <a:buSzTx/>
              <a:buFontTx/>
              <a:buNone/>
              <a:tabLst/>
            </a:pPr>
            <a:r>
              <a:rPr kumimoji="0" lang="zh-CN" altLang="en-US" sz="2000" b="1" i="0" u="none" strike="noStrike" cap="none" normalizeH="0" baseline="0" dirty="0" smtClean="0">
                <a:ln>
                  <a:noFill/>
                </a:ln>
                <a:solidFill>
                  <a:srgbClr val="002060"/>
                </a:solidFill>
                <a:effectLst/>
                <a:latin typeface="Arial" charset="0"/>
                <a:ea typeface="华文细黑" pitchFamily="2" charset="-122"/>
              </a:rPr>
              <a:t>经济综合实力</a:t>
            </a:r>
          </a:p>
        </p:txBody>
      </p:sp>
      <p:sp>
        <p:nvSpPr>
          <p:cNvPr id="5" name="右箭头 4"/>
          <p:cNvSpPr/>
          <p:nvPr/>
        </p:nvSpPr>
        <p:spPr bwMode="auto">
          <a:xfrm>
            <a:off x="1691680" y="1203598"/>
            <a:ext cx="2016224" cy="1939656"/>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50000"/>
              </a:lnSpc>
              <a:spcBef>
                <a:spcPct val="0"/>
              </a:spcBef>
              <a:spcAft>
                <a:spcPct val="0"/>
              </a:spcAft>
              <a:buClrTx/>
              <a:buSzTx/>
              <a:buFontTx/>
              <a:buNone/>
              <a:tabLst/>
            </a:pPr>
            <a:r>
              <a:rPr kumimoji="0" lang="zh-CN" altLang="en-US" sz="2000" b="1" i="0" u="none" strike="noStrike" cap="none" spc="300" normalizeH="0" baseline="0" dirty="0" smtClean="0">
                <a:ln>
                  <a:noFill/>
                </a:ln>
                <a:solidFill>
                  <a:srgbClr val="002060"/>
                </a:solidFill>
                <a:effectLst/>
                <a:latin typeface="Arial" charset="0"/>
                <a:ea typeface="华文细黑" pitchFamily="2" charset="-122"/>
              </a:rPr>
              <a:t>人民生活质量</a:t>
            </a:r>
          </a:p>
        </p:txBody>
      </p:sp>
      <p:sp>
        <p:nvSpPr>
          <p:cNvPr id="6" name="右箭头 5"/>
          <p:cNvSpPr/>
          <p:nvPr/>
        </p:nvSpPr>
        <p:spPr bwMode="auto">
          <a:xfrm>
            <a:off x="3563888" y="1203598"/>
            <a:ext cx="1872208" cy="1868218"/>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50000"/>
              </a:lnSpc>
              <a:spcBef>
                <a:spcPct val="0"/>
              </a:spcBef>
              <a:spcAft>
                <a:spcPct val="0"/>
              </a:spcAft>
              <a:buClrTx/>
              <a:buSzTx/>
              <a:buFontTx/>
              <a:buNone/>
              <a:tabLst/>
            </a:pPr>
            <a:r>
              <a:rPr kumimoji="0" lang="zh-CN" altLang="en-US" sz="2000" b="1" i="0" u="none" strike="noStrike" cap="none" spc="300" normalizeH="0" baseline="0" dirty="0" smtClean="0">
                <a:ln>
                  <a:noFill/>
                </a:ln>
                <a:solidFill>
                  <a:srgbClr val="002060"/>
                </a:solidFill>
                <a:effectLst/>
                <a:latin typeface="Arial" charset="0"/>
                <a:ea typeface="华文细黑" pitchFamily="2" charset="-122"/>
              </a:rPr>
              <a:t>生态文明建设</a:t>
            </a:r>
          </a:p>
        </p:txBody>
      </p:sp>
      <p:sp>
        <p:nvSpPr>
          <p:cNvPr id="7" name="右箭头 6"/>
          <p:cNvSpPr/>
          <p:nvPr/>
        </p:nvSpPr>
        <p:spPr bwMode="auto">
          <a:xfrm>
            <a:off x="5339792" y="1239317"/>
            <a:ext cx="1848838" cy="1868218"/>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50000"/>
              </a:lnSpc>
              <a:spcBef>
                <a:spcPct val="0"/>
              </a:spcBef>
              <a:spcAft>
                <a:spcPct val="0"/>
              </a:spcAft>
              <a:buClrTx/>
              <a:buSzTx/>
              <a:buFontTx/>
              <a:buNone/>
              <a:tabLst/>
            </a:pPr>
            <a:r>
              <a:rPr kumimoji="0" lang="zh-CN" altLang="en-US" sz="2000" b="1" i="0" u="none" strike="noStrike" cap="none" spc="300" normalizeH="0" baseline="0" dirty="0" smtClean="0">
                <a:ln>
                  <a:noFill/>
                </a:ln>
                <a:solidFill>
                  <a:srgbClr val="002060"/>
                </a:solidFill>
                <a:effectLst/>
                <a:latin typeface="Arial" charset="0"/>
                <a:ea typeface="华文细黑" pitchFamily="2" charset="-122"/>
              </a:rPr>
              <a:t>文化繁荣发展</a:t>
            </a:r>
          </a:p>
        </p:txBody>
      </p:sp>
      <p:sp>
        <p:nvSpPr>
          <p:cNvPr id="8" name="右箭头 7"/>
          <p:cNvSpPr/>
          <p:nvPr/>
        </p:nvSpPr>
        <p:spPr bwMode="auto">
          <a:xfrm>
            <a:off x="7188630" y="1203598"/>
            <a:ext cx="1955366" cy="1939656"/>
          </a:xfrm>
          <a:prstGeom prst="rightArrow">
            <a:avLst>
              <a:gd name="adj1" fmla="val 50000"/>
              <a:gd name="adj2" fmla="val 48792"/>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50000"/>
              </a:lnSpc>
              <a:spcBef>
                <a:spcPct val="0"/>
              </a:spcBef>
              <a:spcAft>
                <a:spcPct val="0"/>
              </a:spcAft>
              <a:buClrTx/>
              <a:buSzTx/>
              <a:buFontTx/>
              <a:buNone/>
              <a:tabLst/>
            </a:pPr>
            <a:r>
              <a:rPr kumimoji="0" lang="zh-CN" altLang="en-US" sz="2000" i="0" u="none" strike="noStrike" cap="none" spc="300" normalizeH="0" baseline="0" dirty="0" smtClean="0">
                <a:ln>
                  <a:noFill/>
                </a:ln>
                <a:solidFill>
                  <a:srgbClr val="002060"/>
                </a:solidFill>
                <a:effectLst/>
                <a:latin typeface="Arial" charset="0"/>
                <a:ea typeface="华文细黑" pitchFamily="2" charset="-122"/>
              </a:rPr>
              <a:t>现代治理能力</a:t>
            </a:r>
          </a:p>
        </p:txBody>
      </p:sp>
    </p:spTree>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2" descr="4400"/>
          <p:cNvPicPr>
            <a:picLocks noChangeAspect="1" noChangeArrowheads="1"/>
          </p:cNvPicPr>
          <p:nvPr/>
        </p:nvPicPr>
        <p:blipFill>
          <a:blip r:embed="rId2" cstate="email">
            <a:lum contrast="20000"/>
            <a:extLst>
              <a:ext uri="{28A0092B-C50C-407E-A947-70E740481C1C}">
                <a14:useLocalDpi xmlns:a14="http://schemas.microsoft.com/office/drawing/2010/main" xmlns="" val="0"/>
              </a:ext>
            </a:extLst>
          </a:blip>
          <a:srcRect/>
          <a:stretch>
            <a:fillRect/>
          </a:stretch>
        </p:blipFill>
        <p:spPr bwMode="auto">
          <a:xfrm flipH="1">
            <a:off x="4071934" y="2734569"/>
            <a:ext cx="5072062" cy="24089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2071670" y="214296"/>
            <a:ext cx="4788802" cy="442775"/>
          </a:xfrm>
          <a:prstGeom prst="roundRec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3200" spc="300" dirty="0" smtClean="0">
                <a:solidFill>
                  <a:srgbClr val="002060"/>
                </a:solidFill>
                <a:latin typeface="微软雅黑" panose="020B0503020204020204" pitchFamily="34" charset="-122"/>
                <a:ea typeface="微软雅黑" panose="020B0503020204020204" pitchFamily="34" charset="-122"/>
              </a:rPr>
              <a:t>“三大发展战略”</a:t>
            </a:r>
            <a:endParaRPr lang="zh-CN" altLang="en-US" sz="3200" spc="300" dirty="0">
              <a:solidFill>
                <a:srgbClr val="002060"/>
              </a:solidFill>
              <a:latin typeface="微软雅黑" panose="020B0503020204020204" pitchFamily="34" charset="-122"/>
              <a:ea typeface="微软雅黑" panose="020B0503020204020204" pitchFamily="34" charset="-122"/>
            </a:endParaRPr>
          </a:p>
        </p:txBody>
      </p:sp>
      <p:sp>
        <p:nvSpPr>
          <p:cNvPr id="5" name="AutoShape 9"/>
          <p:cNvSpPr>
            <a:spLocks noChangeArrowheads="1"/>
          </p:cNvSpPr>
          <p:nvPr/>
        </p:nvSpPr>
        <p:spPr bwMode="gray">
          <a:xfrm>
            <a:off x="1785918" y="3429006"/>
            <a:ext cx="4035828" cy="888726"/>
          </a:xfrm>
          <a:prstGeom prst="roundRect">
            <a:avLst>
              <a:gd name="adj" fmla="val 11921"/>
            </a:avLst>
          </a:prstGeom>
          <a:solidFill>
            <a:srgbClr val="9A0000"/>
          </a:solidFill>
          <a:ln w="25400">
            <a:solidFill>
              <a:srgbClr val="FEFEFE"/>
            </a:solidFill>
            <a:round/>
            <a:headEnd/>
            <a:tailEnd/>
          </a:ln>
          <a:effectLst>
            <a:outerShdw dist="53882" dir="2700000" algn="ctr" rotWithShape="0">
              <a:srgbClr val="000000">
                <a:alpha val="50000"/>
              </a:srgbClr>
            </a:outerShdw>
          </a:effectLst>
        </p:spPr>
        <p:txBody>
          <a:bodyPr wrap="none" anchor="ctr"/>
          <a:lstStyle/>
          <a:p>
            <a:pPr algn="l">
              <a:defRPr/>
            </a:pPr>
            <a:r>
              <a:rPr lang="zh-CN" altLang="en-US" sz="3600" spc="300" dirty="0" smtClean="0">
                <a:solidFill>
                  <a:srgbClr val="FFFF00"/>
                </a:solidFill>
                <a:latin typeface="Arial" charset="0"/>
                <a:ea typeface="宋体" charset="-122"/>
              </a:rPr>
              <a:t>创新驱动发展</a:t>
            </a:r>
            <a:endParaRPr lang="zh-CN" altLang="en-US" sz="3600" spc="300" dirty="0">
              <a:solidFill>
                <a:srgbClr val="FFFF00"/>
              </a:solidFill>
              <a:latin typeface="Arial" charset="0"/>
              <a:ea typeface="宋体" charset="-122"/>
            </a:endParaRPr>
          </a:p>
        </p:txBody>
      </p:sp>
      <p:sp>
        <p:nvSpPr>
          <p:cNvPr id="8" name="AutoShape 9"/>
          <p:cNvSpPr>
            <a:spLocks noChangeArrowheads="1"/>
          </p:cNvSpPr>
          <p:nvPr/>
        </p:nvSpPr>
        <p:spPr bwMode="gray">
          <a:xfrm>
            <a:off x="1785918" y="2214560"/>
            <a:ext cx="4500594" cy="857256"/>
          </a:xfrm>
          <a:prstGeom prst="roundRect">
            <a:avLst>
              <a:gd name="adj" fmla="val 11921"/>
            </a:avLst>
          </a:prstGeom>
          <a:solidFill>
            <a:srgbClr val="9A0000"/>
          </a:solidFill>
          <a:ln w="25400">
            <a:solidFill>
              <a:srgbClr val="FEFEFE"/>
            </a:solidFill>
            <a:round/>
            <a:headEnd/>
            <a:tailEnd/>
          </a:ln>
          <a:effectLst>
            <a:outerShdw dist="53882" dir="2700000" algn="ctr" rotWithShape="0">
              <a:srgbClr val="000000">
                <a:alpha val="50000"/>
              </a:srgbClr>
            </a:outerShdw>
          </a:effectLst>
        </p:spPr>
        <p:txBody>
          <a:bodyPr wrap="none" anchor="ctr"/>
          <a:lstStyle/>
          <a:p>
            <a:pPr algn="l">
              <a:defRPr/>
            </a:pPr>
            <a:r>
              <a:rPr lang="zh-CN" altLang="en-US" sz="4000" spc="300" dirty="0" smtClean="0">
                <a:solidFill>
                  <a:srgbClr val="FFFF00"/>
                </a:solidFill>
                <a:ea typeface="宋体" charset="-122"/>
              </a:rPr>
              <a:t>两化互动城乡统筹</a:t>
            </a:r>
            <a:endParaRPr lang="zh-CN" altLang="en-US" sz="4000" spc="300" dirty="0">
              <a:solidFill>
                <a:srgbClr val="FFFF00"/>
              </a:solidFill>
              <a:latin typeface="Arial" charset="0"/>
              <a:ea typeface="宋体" charset="-122"/>
            </a:endParaRPr>
          </a:p>
        </p:txBody>
      </p:sp>
      <p:sp>
        <p:nvSpPr>
          <p:cNvPr id="11" name="AutoShape 9"/>
          <p:cNvSpPr>
            <a:spLocks noChangeArrowheads="1"/>
          </p:cNvSpPr>
          <p:nvPr/>
        </p:nvSpPr>
        <p:spPr bwMode="gray">
          <a:xfrm>
            <a:off x="1785918" y="928676"/>
            <a:ext cx="4035828" cy="888726"/>
          </a:xfrm>
          <a:prstGeom prst="roundRect">
            <a:avLst>
              <a:gd name="adj" fmla="val 11921"/>
            </a:avLst>
          </a:prstGeom>
          <a:solidFill>
            <a:srgbClr val="9A0000"/>
          </a:solidFill>
          <a:ln w="25400">
            <a:solidFill>
              <a:srgbClr val="FEFEFE"/>
            </a:solidFill>
            <a:round/>
            <a:headEnd/>
            <a:tailEnd/>
          </a:ln>
          <a:effectLst>
            <a:outerShdw dist="53882" dir="2700000" algn="ctr" rotWithShape="0">
              <a:srgbClr val="000000">
                <a:alpha val="50000"/>
              </a:srgbClr>
            </a:outerShdw>
          </a:effectLst>
        </p:spPr>
        <p:txBody>
          <a:bodyPr wrap="none" anchor="ctr"/>
          <a:lstStyle/>
          <a:p>
            <a:pPr algn="l">
              <a:defRPr/>
            </a:pPr>
            <a:r>
              <a:rPr lang="zh-CN" altLang="en-US" sz="4000" spc="300" dirty="0" smtClean="0">
                <a:solidFill>
                  <a:srgbClr val="FFFF00"/>
                </a:solidFill>
                <a:latin typeface="Arial" charset="0"/>
                <a:ea typeface="宋体" charset="-122"/>
              </a:rPr>
              <a:t>多点多极支撑</a:t>
            </a:r>
            <a:endParaRPr lang="zh-CN" altLang="en-US" sz="4000" spc="300" dirty="0">
              <a:solidFill>
                <a:srgbClr val="FFFF00"/>
              </a:solidFill>
              <a:latin typeface="Arial" charset="0"/>
              <a:ea typeface="宋体" charset="-122"/>
            </a:endParaRPr>
          </a:p>
        </p:txBody>
      </p:sp>
      <p:sp>
        <p:nvSpPr>
          <p:cNvPr id="13" name="矩形 12"/>
          <p:cNvSpPr/>
          <p:nvPr/>
        </p:nvSpPr>
        <p:spPr>
          <a:xfrm>
            <a:off x="857224" y="1071552"/>
            <a:ext cx="906017" cy="707886"/>
          </a:xfrm>
          <a:prstGeom prst="rect">
            <a:avLst/>
          </a:prstGeom>
        </p:spPr>
        <p:txBody>
          <a:bodyPr wrap="none">
            <a:spAutoFit/>
          </a:bodyPr>
          <a:lstStyle/>
          <a:p>
            <a:r>
              <a:rPr lang="zh-CN" altLang="en-US" dirty="0" smtClean="0">
                <a:solidFill>
                  <a:srgbClr val="FF0000"/>
                </a:solidFill>
              </a:rPr>
              <a:t> </a:t>
            </a:r>
            <a:r>
              <a:rPr lang="zh-CN" altLang="en-US" sz="4000" dirty="0" smtClean="0">
                <a:solidFill>
                  <a:srgbClr val="FF0000"/>
                </a:solidFill>
                <a:latin typeface="Calibri" pitchFamily="34" charset="0"/>
                <a:ea typeface="宋体" pitchFamily="2" charset="-122"/>
                <a:cs typeface="Times New Roman" pitchFamily="18" charset="0"/>
              </a:rPr>
              <a:t>●</a:t>
            </a:r>
            <a:r>
              <a:rPr lang="zh-CN" altLang="en-US" sz="4000" dirty="0" smtClean="0">
                <a:solidFill>
                  <a:srgbClr val="FF0000"/>
                </a:solidFill>
              </a:rPr>
              <a:t> </a:t>
            </a:r>
            <a:endParaRPr lang="zh-CN" altLang="en-US" sz="4000" dirty="0"/>
          </a:p>
        </p:txBody>
      </p:sp>
      <p:sp>
        <p:nvSpPr>
          <p:cNvPr id="14" name="矩形 13"/>
          <p:cNvSpPr/>
          <p:nvPr/>
        </p:nvSpPr>
        <p:spPr>
          <a:xfrm>
            <a:off x="857224" y="2214560"/>
            <a:ext cx="906017" cy="707886"/>
          </a:xfrm>
          <a:prstGeom prst="rect">
            <a:avLst/>
          </a:prstGeom>
        </p:spPr>
        <p:txBody>
          <a:bodyPr wrap="none">
            <a:spAutoFit/>
          </a:bodyPr>
          <a:lstStyle/>
          <a:p>
            <a:r>
              <a:rPr lang="zh-CN" altLang="en-US" dirty="0" smtClean="0">
                <a:solidFill>
                  <a:srgbClr val="FF0000"/>
                </a:solidFill>
              </a:rPr>
              <a:t> </a:t>
            </a:r>
            <a:r>
              <a:rPr lang="zh-CN" altLang="en-US" sz="4000" dirty="0" smtClean="0">
                <a:solidFill>
                  <a:srgbClr val="FF0000"/>
                </a:solidFill>
                <a:latin typeface="Calibri" pitchFamily="34" charset="0"/>
                <a:ea typeface="宋体" pitchFamily="2" charset="-122"/>
                <a:cs typeface="Times New Roman" pitchFamily="18" charset="0"/>
              </a:rPr>
              <a:t>●</a:t>
            </a:r>
            <a:r>
              <a:rPr lang="zh-CN" altLang="en-US" sz="4000" dirty="0" smtClean="0">
                <a:solidFill>
                  <a:srgbClr val="FF0000"/>
                </a:solidFill>
              </a:rPr>
              <a:t> </a:t>
            </a:r>
            <a:endParaRPr lang="zh-CN" altLang="en-US" sz="4000" dirty="0"/>
          </a:p>
        </p:txBody>
      </p:sp>
      <p:sp>
        <p:nvSpPr>
          <p:cNvPr id="15" name="矩形 14"/>
          <p:cNvSpPr/>
          <p:nvPr/>
        </p:nvSpPr>
        <p:spPr>
          <a:xfrm>
            <a:off x="857224" y="3500444"/>
            <a:ext cx="906017" cy="707886"/>
          </a:xfrm>
          <a:prstGeom prst="rect">
            <a:avLst/>
          </a:prstGeom>
        </p:spPr>
        <p:txBody>
          <a:bodyPr wrap="none">
            <a:spAutoFit/>
          </a:bodyPr>
          <a:lstStyle/>
          <a:p>
            <a:r>
              <a:rPr lang="zh-CN" altLang="en-US" dirty="0" smtClean="0">
                <a:solidFill>
                  <a:srgbClr val="FF0000"/>
                </a:solidFill>
              </a:rPr>
              <a:t> </a:t>
            </a:r>
            <a:r>
              <a:rPr lang="zh-CN" altLang="en-US" sz="4000" dirty="0" smtClean="0">
                <a:solidFill>
                  <a:srgbClr val="FF0000"/>
                </a:solidFill>
                <a:latin typeface="Calibri" pitchFamily="34" charset="0"/>
                <a:ea typeface="宋体" pitchFamily="2" charset="-122"/>
                <a:cs typeface="Times New Roman" pitchFamily="18" charset="0"/>
              </a:rPr>
              <a:t>●</a:t>
            </a:r>
            <a:r>
              <a:rPr lang="zh-CN" altLang="en-US" sz="4000" dirty="0" smtClean="0">
                <a:solidFill>
                  <a:srgbClr val="FF0000"/>
                </a:solidFill>
              </a:rPr>
              <a:t> </a:t>
            </a:r>
            <a:endParaRPr lang="zh-CN" altLang="en-US" sz="4000" dirty="0"/>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57420" y="1341782"/>
            <a:ext cx="5572164" cy="1830245"/>
          </a:xfrm>
          <a:prstGeom prst="rect">
            <a:avLst/>
          </a:prstGeom>
        </p:spPr>
        <p:txBody>
          <a:bodyPr wrap="square">
            <a:spAutoFit/>
          </a:bodyPr>
          <a:lstStyle/>
          <a:p>
            <a:pPr lvl="0" indent="381000">
              <a:lnSpc>
                <a:spcPct val="150000"/>
              </a:lnSpc>
            </a:pPr>
            <a:r>
              <a:rPr lang="zh-CN" altLang="en-US" sz="4000" spc="300" dirty="0" smtClean="0">
                <a:solidFill>
                  <a:srgbClr val="002060"/>
                </a:solidFill>
                <a:latin typeface="+mj-ea"/>
                <a:ea typeface="+mj-ea"/>
                <a:cs typeface="宋体" pitchFamily="2" charset="-122"/>
              </a:rPr>
              <a:t>第一部分 </a:t>
            </a:r>
            <a:endParaRPr lang="en-US" altLang="zh-CN" sz="4000" spc="300" dirty="0" smtClean="0">
              <a:solidFill>
                <a:srgbClr val="002060"/>
              </a:solidFill>
              <a:latin typeface="+mj-ea"/>
              <a:ea typeface="+mj-ea"/>
              <a:cs typeface="宋体" pitchFamily="2" charset="-122"/>
            </a:endParaRPr>
          </a:p>
          <a:p>
            <a:pPr lvl="0" indent="381000">
              <a:lnSpc>
                <a:spcPct val="150000"/>
              </a:lnSpc>
            </a:pPr>
            <a:r>
              <a:rPr lang="zh-CN" altLang="en-US" sz="4000" spc="300" dirty="0" smtClean="0">
                <a:solidFill>
                  <a:srgbClr val="002060"/>
                </a:solidFill>
                <a:latin typeface="+mj-ea"/>
                <a:ea typeface="+mj-ea"/>
                <a:cs typeface="宋体" pitchFamily="2" charset="-122"/>
              </a:rPr>
              <a:t>时代背景及重要意义</a:t>
            </a:r>
          </a:p>
        </p:txBody>
      </p:sp>
      <p:grpSp>
        <p:nvGrpSpPr>
          <p:cNvPr id="3" name="组合 2"/>
          <p:cNvGrpSpPr>
            <a:grpSpLocks/>
          </p:cNvGrpSpPr>
          <p:nvPr/>
        </p:nvGrpSpPr>
        <p:grpSpPr bwMode="auto">
          <a:xfrm>
            <a:off x="857224" y="1643056"/>
            <a:ext cx="1500198" cy="1571636"/>
            <a:chOff x="816421" y="1307232"/>
            <a:chExt cx="883514" cy="888600"/>
          </a:xfrm>
        </p:grpSpPr>
        <p:grpSp>
          <p:nvGrpSpPr>
            <p:cNvPr id="4" name="组合 71"/>
            <p:cNvGrpSpPr>
              <a:grpSpLocks/>
            </p:cNvGrpSpPr>
            <p:nvPr/>
          </p:nvGrpSpPr>
          <p:grpSpPr bwMode="auto">
            <a:xfrm>
              <a:off x="816421" y="1307232"/>
              <a:ext cx="883514" cy="888600"/>
              <a:chOff x="-1843032" y="1634255"/>
              <a:chExt cx="786401" cy="792408"/>
            </a:xfrm>
          </p:grpSpPr>
          <p:grpSp>
            <p:nvGrpSpPr>
              <p:cNvPr id="6" name="组合 72"/>
              <p:cNvGrpSpPr>
                <a:grpSpLocks/>
              </p:cNvGrpSpPr>
              <p:nvPr/>
            </p:nvGrpSpPr>
            <p:grpSpPr bwMode="auto">
              <a:xfrm>
                <a:off x="-1843032" y="1634255"/>
                <a:ext cx="786401" cy="792408"/>
                <a:chOff x="1414834" y="1711414"/>
                <a:chExt cx="786401" cy="792408"/>
              </a:xfrm>
            </p:grpSpPr>
            <p:grpSp>
              <p:nvGrpSpPr>
                <p:cNvPr id="18" name="组合 84"/>
                <p:cNvGrpSpPr>
                  <a:grpSpLocks/>
                </p:cNvGrpSpPr>
                <p:nvPr/>
              </p:nvGrpSpPr>
              <p:grpSpPr bwMode="auto">
                <a:xfrm>
                  <a:off x="1414834" y="1711414"/>
                  <a:ext cx="786401" cy="792408"/>
                  <a:chOff x="1836688" y="2579062"/>
                  <a:chExt cx="1727202" cy="1701801"/>
                </a:xfrm>
              </p:grpSpPr>
              <p:pic>
                <p:nvPicPr>
                  <p:cNvPr id="20" name="Picture 17" descr="circuler_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gray">
                  <a:xfrm>
                    <a:off x="1836688" y="2579062"/>
                    <a:ext cx="1727200" cy="16967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 name="Oval 18"/>
                  <p:cNvSpPr>
                    <a:spLocks noChangeArrowheads="1"/>
                  </p:cNvSpPr>
                  <p:nvPr/>
                </p:nvSpPr>
                <p:spPr bwMode="gray">
                  <a:xfrm>
                    <a:off x="1836688" y="2579062"/>
                    <a:ext cx="1727202" cy="1701801"/>
                  </a:xfrm>
                  <a:prstGeom prst="ellipse">
                    <a:avLst/>
                  </a:prstGeom>
                  <a:gradFill rotWithShape="0">
                    <a:gsLst>
                      <a:gs pos="0">
                        <a:srgbClr val="C00000"/>
                      </a:gs>
                      <a:gs pos="50000">
                        <a:srgbClr val="FF3300"/>
                      </a:gs>
                      <a:gs pos="100000">
                        <a:srgbClr val="FF8A00"/>
                      </a:gs>
                    </a:gsLst>
                    <a:lin ang="13500000" scaled="1"/>
                  </a:gradFill>
                  <a:ln>
                    <a:noFill/>
                  </a:ln>
                  <a:extLst/>
                </p:spPr>
                <p:txBody>
                  <a:bodyPr wrap="none" anchor="ctr"/>
                  <a:lstStyle/>
                  <a:p>
                    <a:pPr algn="ctr" fontAlgn="auto">
                      <a:spcBef>
                        <a:spcPts val="0"/>
                      </a:spcBef>
                      <a:spcAft>
                        <a:spcPts val="0"/>
                      </a:spcAft>
                      <a:defRPr/>
                    </a:pPr>
                    <a:endParaRPr lang="zh-CN" altLang="en-US" sz="2799" kern="0" dirty="0">
                      <a:solidFill>
                        <a:srgbClr val="FFFF7A"/>
                      </a:solidFill>
                      <a:latin typeface="Arial Black" pitchFamily="34" charset="0"/>
                      <a:cs typeface="Arial" pitchFamily="34" charset="0"/>
                    </a:endParaRPr>
                  </a:p>
                </p:txBody>
              </p:sp>
            </p:grpSp>
            <p:pic>
              <p:nvPicPr>
                <p:cNvPr id="19" name="Picture 19" descr="Picture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gray">
                <a:xfrm>
                  <a:off x="1497475" y="1725334"/>
                  <a:ext cx="621120" cy="2799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7" name="Group 20"/>
              <p:cNvGrpSpPr>
                <a:grpSpLocks/>
              </p:cNvGrpSpPr>
              <p:nvPr/>
            </p:nvGrpSpPr>
            <p:grpSpPr bwMode="auto">
              <a:xfrm rot="-1297425" flipH="1" flipV="1">
                <a:off x="-1786441" y="2243295"/>
                <a:ext cx="680256" cy="158142"/>
                <a:chOff x="2520" y="1060"/>
                <a:chExt cx="902" cy="236"/>
              </a:xfrm>
            </p:grpSpPr>
            <p:grpSp>
              <p:nvGrpSpPr>
                <p:cNvPr id="8" name="Group 21"/>
                <p:cNvGrpSpPr>
                  <a:grpSpLocks/>
                </p:cNvGrpSpPr>
                <p:nvPr/>
              </p:nvGrpSpPr>
              <p:grpSpPr bwMode="auto">
                <a:xfrm>
                  <a:off x="2520" y="1060"/>
                  <a:ext cx="742" cy="186"/>
                  <a:chOff x="1565" y="2568"/>
                  <a:chExt cx="1118" cy="279"/>
                </a:xfrm>
              </p:grpSpPr>
              <p:sp>
                <p:nvSpPr>
                  <p:cNvPr id="14" name="AutoShape 22"/>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5" name="AutoShape 23"/>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6" name="AutoShape 24"/>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7" name="AutoShape 25"/>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grpSp>
            <p:grpSp>
              <p:nvGrpSpPr>
                <p:cNvPr id="9" name="Group 26"/>
                <p:cNvGrpSpPr>
                  <a:grpSpLocks/>
                </p:cNvGrpSpPr>
                <p:nvPr/>
              </p:nvGrpSpPr>
              <p:grpSpPr bwMode="auto">
                <a:xfrm rot="1353540">
                  <a:off x="2680" y="1110"/>
                  <a:ext cx="742" cy="186"/>
                  <a:chOff x="1565" y="2568"/>
                  <a:chExt cx="1118" cy="279"/>
                </a:xfrm>
              </p:grpSpPr>
              <p:sp>
                <p:nvSpPr>
                  <p:cNvPr id="10" name="AutoShape 27"/>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1" name="AutoShape 28"/>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2" name="AutoShape 29"/>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3" name="AutoShape 30"/>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grpSp>
          </p:grpSp>
        </p:grpSp>
        <p:sp>
          <p:nvSpPr>
            <p:cNvPr id="5" name="矩形 4"/>
            <p:cNvSpPr/>
            <p:nvPr/>
          </p:nvSpPr>
          <p:spPr>
            <a:xfrm>
              <a:off x="970283" y="1432588"/>
              <a:ext cx="542480" cy="542681"/>
            </a:xfrm>
            <a:prstGeom prst="rect">
              <a:avLst/>
            </a:prstGeom>
            <a:blipFill dpi="0" rotWithShape="1">
              <a:blip r:embed="rId4" cstate="screen">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pic>
        <p:nvPicPr>
          <p:cNvPr id="22" name="Picture 52" descr="4400"/>
          <p:cNvPicPr>
            <a:picLocks noChangeAspect="1" noChangeArrowheads="1"/>
          </p:cNvPicPr>
          <p:nvPr/>
        </p:nvPicPr>
        <p:blipFill>
          <a:blip r:embed="rId5" cstate="email">
            <a:lum contrast="20000"/>
            <a:extLst>
              <a:ext uri="{28A0092B-C50C-407E-A947-70E740481C1C}">
                <a14:useLocalDpi xmlns:a14="http://schemas.microsoft.com/office/drawing/2010/main" xmlns="" val="0"/>
              </a:ext>
            </a:extLst>
          </a:blip>
          <a:srcRect/>
          <a:stretch>
            <a:fillRect/>
          </a:stretch>
        </p:blipFill>
        <p:spPr bwMode="auto">
          <a:xfrm flipH="1">
            <a:off x="4071934" y="2714200"/>
            <a:ext cx="5072062" cy="24293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262738" y="921898"/>
            <a:ext cx="6462480" cy="2585323"/>
          </a:xfrm>
          <a:prstGeom prst="rect">
            <a:avLst/>
          </a:prstGeom>
        </p:spPr>
        <p:txBody>
          <a:bodyPr wrap="square">
            <a:spAutoFit/>
          </a:bodyPr>
          <a:lstStyle/>
          <a:p>
            <a:pPr lvl="0" fontAlgn="auto">
              <a:lnSpc>
                <a:spcPct val="150000"/>
              </a:lnSpc>
              <a:spcBef>
                <a:spcPts val="0"/>
              </a:spcBef>
              <a:spcAft>
                <a:spcPts val="0"/>
              </a:spcAft>
              <a:defRPr/>
            </a:pPr>
            <a:r>
              <a:rPr lang="zh-CN" altLang="en-US" sz="3600" spc="300" dirty="0" smtClean="0">
                <a:solidFill>
                  <a:srgbClr val="002060"/>
                </a:solidFill>
                <a:latin typeface="微软雅黑" panose="020B0503020204020204" pitchFamily="34" charset="-122"/>
                <a:ea typeface="微软雅黑" panose="020B0503020204020204" pitchFamily="34" charset="-122"/>
              </a:rPr>
              <a:t>第六部分   </a:t>
            </a:r>
            <a:endParaRPr lang="en-US" altLang="zh-CN" sz="3600" spc="300" dirty="0" smtClean="0">
              <a:solidFill>
                <a:srgbClr val="002060"/>
              </a:solidFill>
              <a:latin typeface="微软雅黑" panose="020B0503020204020204" pitchFamily="34" charset="-122"/>
              <a:ea typeface="微软雅黑" panose="020B0503020204020204" pitchFamily="34" charset="-122"/>
            </a:endParaRPr>
          </a:p>
          <a:p>
            <a:pPr lvl="0" fontAlgn="auto">
              <a:lnSpc>
                <a:spcPct val="150000"/>
              </a:lnSpc>
              <a:spcBef>
                <a:spcPts val="0"/>
              </a:spcBef>
              <a:spcAft>
                <a:spcPts val="0"/>
              </a:spcAft>
              <a:defRPr/>
            </a:pPr>
            <a:r>
              <a:rPr lang="zh-CN" altLang="en-US" sz="3600" spc="300" dirty="0" smtClean="0">
                <a:solidFill>
                  <a:srgbClr val="002060"/>
                </a:solidFill>
                <a:latin typeface="微软雅黑" panose="020B0503020204020204" pitchFamily="34" charset="-122"/>
                <a:ea typeface="微软雅黑" panose="020B0503020204020204" pitchFamily="34" charset="-122"/>
              </a:rPr>
              <a:t>深刻领会未来一段时期四川发展的重点任务</a:t>
            </a:r>
            <a:endParaRPr lang="zh-CN" altLang="en-US" sz="3600" spc="300" dirty="0">
              <a:solidFill>
                <a:srgbClr val="002060"/>
              </a:solidFill>
              <a:latin typeface="微软雅黑" panose="020B0503020204020204" pitchFamily="34" charset="-122"/>
              <a:ea typeface="微软雅黑" panose="020B0503020204020204" pitchFamily="34" charset="-122"/>
            </a:endParaRPr>
          </a:p>
        </p:txBody>
      </p:sp>
      <p:grpSp>
        <p:nvGrpSpPr>
          <p:cNvPr id="3" name="组合 2"/>
          <p:cNvGrpSpPr>
            <a:grpSpLocks/>
          </p:cNvGrpSpPr>
          <p:nvPr/>
        </p:nvGrpSpPr>
        <p:grpSpPr bwMode="auto">
          <a:xfrm>
            <a:off x="857224" y="1500180"/>
            <a:ext cx="1285884" cy="1428760"/>
            <a:chOff x="816421" y="1307232"/>
            <a:chExt cx="883514" cy="888600"/>
          </a:xfrm>
        </p:grpSpPr>
        <p:grpSp>
          <p:nvGrpSpPr>
            <p:cNvPr id="4" name="组合 71"/>
            <p:cNvGrpSpPr>
              <a:grpSpLocks/>
            </p:cNvGrpSpPr>
            <p:nvPr/>
          </p:nvGrpSpPr>
          <p:grpSpPr bwMode="auto">
            <a:xfrm>
              <a:off x="816421" y="1307232"/>
              <a:ext cx="883514" cy="888600"/>
              <a:chOff x="-1843032" y="1634255"/>
              <a:chExt cx="786401" cy="792408"/>
            </a:xfrm>
          </p:grpSpPr>
          <p:grpSp>
            <p:nvGrpSpPr>
              <p:cNvPr id="6" name="组合 72"/>
              <p:cNvGrpSpPr>
                <a:grpSpLocks/>
              </p:cNvGrpSpPr>
              <p:nvPr/>
            </p:nvGrpSpPr>
            <p:grpSpPr bwMode="auto">
              <a:xfrm>
                <a:off x="-1843032" y="1634255"/>
                <a:ext cx="786401" cy="792408"/>
                <a:chOff x="1414834" y="1711414"/>
                <a:chExt cx="786401" cy="792408"/>
              </a:xfrm>
            </p:grpSpPr>
            <p:grpSp>
              <p:nvGrpSpPr>
                <p:cNvPr id="18" name="组合 84"/>
                <p:cNvGrpSpPr>
                  <a:grpSpLocks/>
                </p:cNvGrpSpPr>
                <p:nvPr/>
              </p:nvGrpSpPr>
              <p:grpSpPr bwMode="auto">
                <a:xfrm>
                  <a:off x="1414834" y="1711414"/>
                  <a:ext cx="786401" cy="792408"/>
                  <a:chOff x="1836688" y="2579062"/>
                  <a:chExt cx="1727202" cy="1701801"/>
                </a:xfrm>
              </p:grpSpPr>
              <p:pic>
                <p:nvPicPr>
                  <p:cNvPr id="20" name="Picture 17" descr="circuler_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gray">
                  <a:xfrm>
                    <a:off x="1836688" y="2579062"/>
                    <a:ext cx="1727200" cy="16967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 name="Oval 18"/>
                  <p:cNvSpPr>
                    <a:spLocks noChangeArrowheads="1"/>
                  </p:cNvSpPr>
                  <p:nvPr/>
                </p:nvSpPr>
                <p:spPr bwMode="gray">
                  <a:xfrm>
                    <a:off x="1836688" y="2579062"/>
                    <a:ext cx="1727202" cy="1701801"/>
                  </a:xfrm>
                  <a:prstGeom prst="ellipse">
                    <a:avLst/>
                  </a:prstGeom>
                  <a:gradFill rotWithShape="0">
                    <a:gsLst>
                      <a:gs pos="0">
                        <a:srgbClr val="C00000"/>
                      </a:gs>
                      <a:gs pos="50000">
                        <a:srgbClr val="FF3300"/>
                      </a:gs>
                      <a:gs pos="100000">
                        <a:srgbClr val="FF8A00"/>
                      </a:gs>
                    </a:gsLst>
                    <a:lin ang="13500000" scaled="1"/>
                  </a:gradFill>
                  <a:ln>
                    <a:noFill/>
                  </a:ln>
                  <a:extLst/>
                </p:spPr>
                <p:txBody>
                  <a:bodyPr wrap="none" anchor="ctr"/>
                  <a:lstStyle/>
                  <a:p>
                    <a:pPr algn="ctr" fontAlgn="auto">
                      <a:spcBef>
                        <a:spcPts val="0"/>
                      </a:spcBef>
                      <a:spcAft>
                        <a:spcPts val="0"/>
                      </a:spcAft>
                      <a:defRPr/>
                    </a:pPr>
                    <a:endParaRPr lang="zh-CN" altLang="en-US" sz="2799" kern="0" dirty="0">
                      <a:solidFill>
                        <a:srgbClr val="FFFF7A"/>
                      </a:solidFill>
                      <a:latin typeface="Arial Black" pitchFamily="34" charset="0"/>
                      <a:cs typeface="Arial" pitchFamily="34" charset="0"/>
                    </a:endParaRPr>
                  </a:p>
                </p:txBody>
              </p:sp>
            </p:grpSp>
            <p:pic>
              <p:nvPicPr>
                <p:cNvPr id="19" name="Picture 19" descr="Picture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gray">
                <a:xfrm>
                  <a:off x="1497475" y="1725334"/>
                  <a:ext cx="621120" cy="2799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7" name="Group 20"/>
              <p:cNvGrpSpPr>
                <a:grpSpLocks/>
              </p:cNvGrpSpPr>
              <p:nvPr/>
            </p:nvGrpSpPr>
            <p:grpSpPr bwMode="auto">
              <a:xfrm rot="-1297425" flipH="1" flipV="1">
                <a:off x="-1786337" y="2243852"/>
                <a:ext cx="677240" cy="158142"/>
                <a:chOff x="2524" y="1060"/>
                <a:chExt cx="898" cy="236"/>
              </a:xfrm>
            </p:grpSpPr>
            <p:grpSp>
              <p:nvGrpSpPr>
                <p:cNvPr id="8" name="Group 21"/>
                <p:cNvGrpSpPr>
                  <a:grpSpLocks/>
                </p:cNvGrpSpPr>
                <p:nvPr/>
              </p:nvGrpSpPr>
              <p:grpSpPr bwMode="auto">
                <a:xfrm>
                  <a:off x="2524" y="1060"/>
                  <a:ext cx="742" cy="186"/>
                  <a:chOff x="1565" y="2568"/>
                  <a:chExt cx="1118" cy="279"/>
                </a:xfrm>
              </p:grpSpPr>
              <p:sp>
                <p:nvSpPr>
                  <p:cNvPr id="14" name="AutoShape 22"/>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5" name="AutoShape 23"/>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6" name="AutoShape 24"/>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7" name="AutoShape 25"/>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grpSp>
            <p:grpSp>
              <p:nvGrpSpPr>
                <p:cNvPr id="9" name="Group 26"/>
                <p:cNvGrpSpPr>
                  <a:grpSpLocks/>
                </p:cNvGrpSpPr>
                <p:nvPr/>
              </p:nvGrpSpPr>
              <p:grpSpPr bwMode="auto">
                <a:xfrm rot="1353540">
                  <a:off x="2680" y="1110"/>
                  <a:ext cx="742" cy="186"/>
                  <a:chOff x="1565" y="2568"/>
                  <a:chExt cx="1118" cy="279"/>
                </a:xfrm>
              </p:grpSpPr>
              <p:sp>
                <p:nvSpPr>
                  <p:cNvPr id="10" name="AutoShape 27"/>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1" name="AutoShape 28"/>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2" name="AutoShape 29"/>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3" name="AutoShape 30"/>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grpSp>
          </p:grpSp>
        </p:grpSp>
        <p:sp>
          <p:nvSpPr>
            <p:cNvPr id="5" name="矩形 4"/>
            <p:cNvSpPr/>
            <p:nvPr/>
          </p:nvSpPr>
          <p:spPr>
            <a:xfrm>
              <a:off x="970283" y="1432588"/>
              <a:ext cx="542480" cy="542681"/>
            </a:xfrm>
            <a:prstGeom prst="rect">
              <a:avLst/>
            </a:prstGeom>
            <a:blipFill dpi="0" rotWithShape="1">
              <a:blip r:embed="rId4" cstate="screen">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pic>
        <p:nvPicPr>
          <p:cNvPr id="22" name="Picture 52" descr="4400"/>
          <p:cNvPicPr>
            <a:picLocks noChangeAspect="1" noChangeArrowheads="1"/>
          </p:cNvPicPr>
          <p:nvPr/>
        </p:nvPicPr>
        <p:blipFill>
          <a:blip r:embed="rId5" cstate="email">
            <a:lum contrast="20000"/>
            <a:extLst>
              <a:ext uri="{28A0092B-C50C-407E-A947-70E740481C1C}">
                <a14:useLocalDpi xmlns:a14="http://schemas.microsoft.com/office/drawing/2010/main" xmlns="" val="0"/>
              </a:ext>
            </a:extLst>
          </a:blip>
          <a:srcRect/>
          <a:stretch>
            <a:fillRect/>
          </a:stretch>
        </p:blipFill>
        <p:spPr bwMode="auto">
          <a:xfrm flipH="1">
            <a:off x="4071934" y="2734569"/>
            <a:ext cx="5072062" cy="24089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对角圆角矩形 2"/>
          <p:cNvSpPr/>
          <p:nvPr/>
        </p:nvSpPr>
        <p:spPr bwMode="auto">
          <a:xfrm>
            <a:off x="317710" y="1851670"/>
            <a:ext cx="1988584" cy="1504188"/>
          </a:xfrm>
          <a:prstGeom prst="round2DiagRect">
            <a:avLst>
              <a:gd name="adj1" fmla="val 50000"/>
              <a:gd name="adj2" fmla="val 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r>
              <a:rPr lang="zh-CN" altLang="en-US" spc="300" dirty="0" smtClean="0">
                <a:solidFill>
                  <a:srgbClr val="FFFF00"/>
                </a:solidFill>
              </a:rPr>
              <a:t>推进“三去一降一补</a:t>
            </a:r>
            <a:r>
              <a:rPr lang="zh-CN" altLang="en-US" dirty="0" smtClean="0">
                <a:solidFill>
                  <a:srgbClr val="FFFF00"/>
                </a:solidFill>
              </a:rPr>
              <a:t>”</a:t>
            </a:r>
            <a:endParaRPr lang="zh-CN" altLang="en-US" dirty="0">
              <a:solidFill>
                <a:srgbClr val="FFFF00"/>
              </a:solidFill>
            </a:endParaRPr>
          </a:p>
        </p:txBody>
      </p:sp>
      <p:sp>
        <p:nvSpPr>
          <p:cNvPr id="5" name="矩形 4"/>
          <p:cNvSpPr/>
          <p:nvPr/>
        </p:nvSpPr>
        <p:spPr>
          <a:xfrm>
            <a:off x="2483768" y="1537833"/>
            <a:ext cx="6336704" cy="2631490"/>
          </a:xfrm>
          <a:prstGeom prst="rect">
            <a:avLst/>
          </a:prstGeom>
        </p:spPr>
        <p:txBody>
          <a:bodyPr wrap="square">
            <a:spAutoFit/>
          </a:bodyPr>
          <a:lstStyle/>
          <a:p>
            <a:pPr>
              <a:lnSpc>
                <a:spcPct val="150000"/>
              </a:lnSpc>
            </a:pPr>
            <a:r>
              <a:rPr lang="zh-CN" altLang="en-US" sz="2200" spc="300" dirty="0" smtClean="0">
                <a:solidFill>
                  <a:srgbClr val="002060"/>
                </a:solidFill>
              </a:rPr>
              <a:t>“三去一降一补</a:t>
            </a:r>
            <a:r>
              <a:rPr lang="en-US" sz="2200" spc="300" dirty="0" smtClean="0">
                <a:solidFill>
                  <a:srgbClr val="002060"/>
                </a:solidFill>
              </a:rPr>
              <a:t>”</a:t>
            </a:r>
            <a:r>
              <a:rPr lang="zh-CN" altLang="en-US" sz="2200" spc="300" dirty="0" smtClean="0">
                <a:solidFill>
                  <a:srgbClr val="002060"/>
                </a:solidFill>
              </a:rPr>
              <a:t>的政策，即</a:t>
            </a:r>
            <a:r>
              <a:rPr lang="en-US" sz="2200" spc="300" dirty="0" err="1" smtClean="0">
                <a:solidFill>
                  <a:srgbClr val="002060"/>
                </a:solidFill>
              </a:rPr>
              <a:t>去产</a:t>
            </a:r>
            <a:r>
              <a:rPr lang="zh-CN" altLang="en-US" sz="2200" spc="300" dirty="0" smtClean="0">
                <a:solidFill>
                  <a:srgbClr val="002060"/>
                </a:solidFill>
              </a:rPr>
              <a:t>能、去库存、去杠杆、降成本、补短板五大任务。对四川而言，要化解过剩产能、淘汰落后产能，解决房地产库存，降低企业杠杆率，补齐公共服务、基础设施、生态保护等短板。</a:t>
            </a:r>
            <a:endParaRPr lang="zh-CN" altLang="en-US" sz="2200" spc="300" dirty="0">
              <a:solidFill>
                <a:srgbClr val="002060"/>
              </a:solidFill>
            </a:endParaRPr>
          </a:p>
        </p:txBody>
      </p:sp>
      <p:sp>
        <p:nvSpPr>
          <p:cNvPr id="7" name="圆角矩形 6"/>
          <p:cNvSpPr/>
          <p:nvPr/>
        </p:nvSpPr>
        <p:spPr>
          <a:xfrm>
            <a:off x="699191" y="313434"/>
            <a:ext cx="8208912" cy="357190"/>
          </a:xfrm>
          <a:prstGeom prst="roundRec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2600" spc="300" dirty="0" smtClean="0">
                <a:solidFill>
                  <a:srgbClr val="002060"/>
                </a:solidFill>
                <a:latin typeface="微软雅黑" panose="020B0503020204020204" pitchFamily="34" charset="-122"/>
                <a:ea typeface="微软雅黑" panose="020B0503020204020204" pitchFamily="34" charset="-122"/>
              </a:rPr>
              <a:t>第一个重点任务</a:t>
            </a:r>
            <a:r>
              <a:rPr lang="en-US" altLang="zh-CN" sz="2600" spc="300" dirty="0" smtClean="0">
                <a:solidFill>
                  <a:srgbClr val="002060"/>
                </a:solidFill>
                <a:latin typeface="微软雅黑" panose="020B0503020204020204" pitchFamily="34" charset="-122"/>
                <a:ea typeface="微软雅黑" panose="020B0503020204020204" pitchFamily="34" charset="-122"/>
              </a:rPr>
              <a:t>——</a:t>
            </a:r>
            <a:r>
              <a:rPr lang="zh-CN" altLang="en-US" sz="2600" spc="300" dirty="0" smtClean="0">
                <a:solidFill>
                  <a:srgbClr val="002060"/>
                </a:solidFill>
                <a:latin typeface="微软雅黑" panose="020B0503020204020204" pitchFamily="34" charset="-122"/>
                <a:ea typeface="微软雅黑" panose="020B0503020204020204" pitchFamily="34" charset="-122"/>
              </a:rPr>
              <a:t>深入推进供给侧结构性改革</a:t>
            </a:r>
            <a:endParaRPr lang="zh-CN" altLang="en-US" sz="2600" spc="300" dirty="0">
              <a:solidFill>
                <a:srgbClr val="002060"/>
              </a:solidFill>
              <a:latin typeface="微软雅黑" panose="020B0503020204020204" pitchFamily="34" charset="-122"/>
              <a:ea typeface="微软雅黑" panose="020B0503020204020204" pitchFamily="34" charset="-122"/>
            </a:endParaRPr>
          </a:p>
        </p:txBody>
      </p:sp>
      <p:pic>
        <p:nvPicPr>
          <p:cNvPr id="8" name="Picture 52" descr="4400"/>
          <p:cNvPicPr>
            <a:picLocks noChangeAspect="1" noChangeArrowheads="1"/>
          </p:cNvPicPr>
          <p:nvPr/>
        </p:nvPicPr>
        <p:blipFill>
          <a:blip r:embed="rId2" cstate="email">
            <a:lum contrast="20000"/>
            <a:extLst>
              <a:ext uri="{28A0092B-C50C-407E-A947-70E740481C1C}">
                <a14:useLocalDpi xmlns:a14="http://schemas.microsoft.com/office/drawing/2010/main" xmlns="" val="0"/>
              </a:ext>
            </a:extLst>
          </a:blip>
          <a:srcRect/>
          <a:stretch>
            <a:fillRect/>
          </a:stretch>
        </p:blipFill>
        <p:spPr bwMode="auto">
          <a:xfrm flipH="1">
            <a:off x="5868144" y="3587663"/>
            <a:ext cx="3275852" cy="1555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矩形 1"/>
          <p:cNvSpPr/>
          <p:nvPr/>
        </p:nvSpPr>
        <p:spPr>
          <a:xfrm>
            <a:off x="1514352" y="999152"/>
            <a:ext cx="6586039" cy="400110"/>
          </a:xfrm>
          <a:prstGeom prst="rect">
            <a:avLst/>
          </a:prstGeom>
        </p:spPr>
        <p:txBody>
          <a:bodyPr wrap="square">
            <a:spAutoFit/>
          </a:bodyPr>
          <a:lstStyle/>
          <a:p>
            <a:r>
              <a:rPr lang="zh-CN" altLang="zh-CN" sz="2000" dirty="0" smtClean="0">
                <a:solidFill>
                  <a:schemeClr val="accent2"/>
                </a:solidFill>
                <a:latin typeface="黑体" pitchFamily="49" charset="-122"/>
                <a:ea typeface="黑体" pitchFamily="49" charset="-122"/>
              </a:rPr>
              <a:t>供给</a:t>
            </a:r>
            <a:r>
              <a:rPr lang="zh-CN" altLang="zh-CN" sz="2000" dirty="0">
                <a:solidFill>
                  <a:schemeClr val="accent2"/>
                </a:solidFill>
                <a:latin typeface="黑体" pitchFamily="49" charset="-122"/>
                <a:ea typeface="黑体" pitchFamily="49" charset="-122"/>
              </a:rPr>
              <a:t>侧结构性</a:t>
            </a:r>
            <a:r>
              <a:rPr lang="zh-CN" altLang="zh-CN" sz="2000" dirty="0" smtClean="0">
                <a:solidFill>
                  <a:schemeClr val="accent2"/>
                </a:solidFill>
                <a:latin typeface="黑体" pitchFamily="49" charset="-122"/>
                <a:ea typeface="黑体" pitchFamily="49" charset="-122"/>
              </a:rPr>
              <a:t>改革</a:t>
            </a:r>
            <a:r>
              <a:rPr lang="zh-CN" altLang="en-US" sz="2000" dirty="0" smtClean="0">
                <a:solidFill>
                  <a:schemeClr val="accent2"/>
                </a:solidFill>
                <a:latin typeface="黑体" pitchFamily="49" charset="-122"/>
                <a:ea typeface="黑体" pitchFamily="49" charset="-122"/>
              </a:rPr>
              <a:t>是</a:t>
            </a:r>
            <a:r>
              <a:rPr lang="zh-CN" altLang="zh-CN" sz="2000" dirty="0" smtClean="0">
                <a:solidFill>
                  <a:schemeClr val="accent2"/>
                </a:solidFill>
                <a:latin typeface="黑体" pitchFamily="49" charset="-122"/>
                <a:ea typeface="黑体" pitchFamily="49" charset="-122"/>
              </a:rPr>
              <a:t>经济</a:t>
            </a:r>
            <a:r>
              <a:rPr lang="zh-CN" altLang="zh-CN" sz="2000" dirty="0">
                <a:solidFill>
                  <a:schemeClr val="accent2"/>
                </a:solidFill>
                <a:latin typeface="黑体" pitchFamily="49" charset="-122"/>
                <a:ea typeface="黑体" pitchFamily="49" charset="-122"/>
              </a:rPr>
              <a:t>发展和经济工作的主线</a:t>
            </a:r>
            <a:endParaRPr lang="zh-CN" altLang="en-US" sz="2000" dirty="0">
              <a:solidFill>
                <a:schemeClr val="accent2"/>
              </a:solidFill>
              <a:latin typeface="黑体" pitchFamily="49" charset="-122"/>
              <a:ea typeface="黑体" pitchFamily="49" charset="-122"/>
            </a:endParaRPr>
          </a:p>
        </p:txBody>
      </p:sp>
    </p:spTree>
  </p:cSld>
  <p:clrMapOvr>
    <a:masterClrMapping/>
  </p:clrMapOvr>
  <p:transition spd="med">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对角圆角矩形 3"/>
          <p:cNvSpPr/>
          <p:nvPr/>
        </p:nvSpPr>
        <p:spPr bwMode="auto">
          <a:xfrm>
            <a:off x="323528" y="1059582"/>
            <a:ext cx="1928826" cy="1000132"/>
          </a:xfrm>
          <a:prstGeom prst="round2DiagRect">
            <a:avLst>
              <a:gd name="adj1" fmla="val 50000"/>
              <a:gd name="adj2" fmla="val 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r>
              <a:rPr lang="zh-CN" altLang="en-US" spc="300" dirty="0" smtClean="0">
                <a:solidFill>
                  <a:srgbClr val="FFFF00"/>
                </a:solidFill>
              </a:rPr>
              <a:t>产业迈向中高端</a:t>
            </a:r>
            <a:endParaRPr lang="zh-CN" altLang="en-US" spc="300" dirty="0">
              <a:solidFill>
                <a:srgbClr val="FFFF00"/>
              </a:solidFill>
            </a:endParaRPr>
          </a:p>
        </p:txBody>
      </p:sp>
      <p:sp>
        <p:nvSpPr>
          <p:cNvPr id="6" name="矩形 5"/>
          <p:cNvSpPr/>
          <p:nvPr/>
        </p:nvSpPr>
        <p:spPr>
          <a:xfrm>
            <a:off x="2271789" y="699542"/>
            <a:ext cx="6496110" cy="2061783"/>
          </a:xfrm>
          <a:prstGeom prst="rect">
            <a:avLst/>
          </a:prstGeom>
        </p:spPr>
        <p:txBody>
          <a:bodyPr wrap="square">
            <a:spAutoFit/>
          </a:bodyPr>
          <a:lstStyle/>
          <a:p>
            <a:pPr>
              <a:lnSpc>
                <a:spcPct val="150000"/>
              </a:lnSpc>
            </a:pPr>
            <a:r>
              <a:rPr lang="zh-CN" altLang="en-US" sz="2200" spc="300" dirty="0" smtClean="0">
                <a:solidFill>
                  <a:srgbClr val="045408"/>
                </a:solidFill>
              </a:rPr>
              <a:t>做大做强“双七双五”产业，实施互联网</a:t>
            </a:r>
            <a:r>
              <a:rPr lang="en-US" sz="2200" spc="300" dirty="0" smtClean="0">
                <a:solidFill>
                  <a:srgbClr val="045408"/>
                </a:solidFill>
              </a:rPr>
              <a:t>+</a:t>
            </a:r>
            <a:r>
              <a:rPr lang="zh-CN" altLang="en-US" sz="2200" spc="300" dirty="0" smtClean="0">
                <a:solidFill>
                  <a:srgbClr val="045408"/>
                </a:solidFill>
              </a:rPr>
              <a:t>行动，推动现代服务业，建设西部金融中心，实施“绿色四川</a:t>
            </a:r>
            <a:r>
              <a:rPr lang="en-US" sz="2200" spc="300" dirty="0" smtClean="0">
                <a:solidFill>
                  <a:srgbClr val="045408"/>
                </a:solidFill>
              </a:rPr>
              <a:t>”</a:t>
            </a:r>
            <a:r>
              <a:rPr lang="zh-CN" altLang="en-US" sz="2200" spc="300" dirty="0" smtClean="0">
                <a:solidFill>
                  <a:srgbClr val="045408"/>
                </a:solidFill>
              </a:rPr>
              <a:t>旅游计划，打造更多百亿企业、千亿产业、万亿集群。</a:t>
            </a:r>
            <a:endParaRPr lang="zh-CN" altLang="en-US" sz="2200" spc="300" dirty="0">
              <a:solidFill>
                <a:srgbClr val="045408"/>
              </a:solidFill>
            </a:endParaRPr>
          </a:p>
        </p:txBody>
      </p:sp>
      <p:pic>
        <p:nvPicPr>
          <p:cNvPr id="8" name="Picture 52" descr="4400"/>
          <p:cNvPicPr>
            <a:picLocks noChangeAspect="1" noChangeArrowheads="1"/>
          </p:cNvPicPr>
          <p:nvPr/>
        </p:nvPicPr>
        <p:blipFill>
          <a:blip r:embed="rId2" cstate="email">
            <a:lum contrast="20000"/>
            <a:extLst>
              <a:ext uri="{28A0092B-C50C-407E-A947-70E740481C1C}">
                <a14:useLocalDpi xmlns:a14="http://schemas.microsoft.com/office/drawing/2010/main" xmlns="" val="0"/>
              </a:ext>
            </a:extLst>
          </a:blip>
          <a:srcRect/>
          <a:stretch>
            <a:fillRect/>
          </a:stretch>
        </p:blipFill>
        <p:spPr bwMode="auto">
          <a:xfrm flipH="1">
            <a:off x="5868144" y="3587663"/>
            <a:ext cx="3275852" cy="1555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矩形 1"/>
          <p:cNvSpPr/>
          <p:nvPr/>
        </p:nvSpPr>
        <p:spPr>
          <a:xfrm>
            <a:off x="946172" y="2888254"/>
            <a:ext cx="6408712" cy="1477328"/>
          </a:xfrm>
          <a:prstGeom prst="rect">
            <a:avLst/>
          </a:prstGeom>
        </p:spPr>
        <p:txBody>
          <a:bodyPr wrap="square">
            <a:spAutoFit/>
          </a:bodyPr>
          <a:lstStyle/>
          <a:p>
            <a:pPr>
              <a:lnSpc>
                <a:spcPct val="150000"/>
              </a:lnSpc>
            </a:pPr>
            <a:r>
              <a:rPr lang="en-US" altLang="zh-CN" sz="2000" dirty="0" smtClean="0">
                <a:solidFill>
                  <a:srgbClr val="002060"/>
                </a:solidFill>
                <a:latin typeface="华文细黑" pitchFamily="2" charset="-122"/>
              </a:rPr>
              <a:t>      </a:t>
            </a:r>
            <a:r>
              <a:rPr lang="zh-CN" altLang="zh-CN" sz="2000" dirty="0" smtClean="0">
                <a:solidFill>
                  <a:srgbClr val="002060"/>
                </a:solidFill>
                <a:latin typeface="华文细黑" pitchFamily="2" charset="-122"/>
              </a:rPr>
              <a:t>“</a:t>
            </a:r>
            <a:r>
              <a:rPr lang="zh-CN" altLang="zh-CN" sz="2000" dirty="0">
                <a:solidFill>
                  <a:srgbClr val="002060"/>
                </a:solidFill>
                <a:latin typeface="华文细黑" pitchFamily="2" charset="-122"/>
              </a:rPr>
              <a:t>双七双五”产业：</a:t>
            </a:r>
            <a:r>
              <a:rPr lang="en-US" altLang="zh-CN" sz="2000" dirty="0">
                <a:solidFill>
                  <a:srgbClr val="002060"/>
                </a:solidFill>
                <a:latin typeface="华文细黑" pitchFamily="2" charset="-122"/>
              </a:rPr>
              <a:t>“</a:t>
            </a:r>
            <a:r>
              <a:rPr lang="zh-CN" altLang="zh-CN" sz="2000" dirty="0">
                <a:solidFill>
                  <a:srgbClr val="002060"/>
                </a:solidFill>
                <a:latin typeface="华文细黑" pitchFamily="2" charset="-122"/>
              </a:rPr>
              <a:t>双七</a:t>
            </a:r>
            <a:r>
              <a:rPr lang="en-US" altLang="zh-CN" sz="2000" dirty="0">
                <a:solidFill>
                  <a:srgbClr val="002060"/>
                </a:solidFill>
                <a:latin typeface="华文细黑" pitchFamily="2" charset="-122"/>
              </a:rPr>
              <a:t>”</a:t>
            </a:r>
            <a:r>
              <a:rPr lang="zh-CN" altLang="zh-CN" sz="2000" dirty="0">
                <a:solidFill>
                  <a:srgbClr val="002060"/>
                </a:solidFill>
                <a:latin typeface="华文细黑" pitchFamily="2" charset="-122"/>
              </a:rPr>
              <a:t>——七大优势产业、七大战略性新兴产业，</a:t>
            </a:r>
            <a:r>
              <a:rPr lang="en-US" altLang="zh-CN" sz="2000" dirty="0">
                <a:solidFill>
                  <a:srgbClr val="002060"/>
                </a:solidFill>
                <a:latin typeface="华文细黑" pitchFamily="2" charset="-122"/>
              </a:rPr>
              <a:t>“</a:t>
            </a:r>
            <a:r>
              <a:rPr lang="zh-CN" altLang="zh-CN" sz="2000" dirty="0">
                <a:solidFill>
                  <a:srgbClr val="002060"/>
                </a:solidFill>
                <a:latin typeface="华文细黑" pitchFamily="2" charset="-122"/>
              </a:rPr>
              <a:t>双五</a:t>
            </a:r>
            <a:r>
              <a:rPr lang="en-US" altLang="zh-CN" sz="2000" dirty="0">
                <a:solidFill>
                  <a:srgbClr val="002060"/>
                </a:solidFill>
                <a:latin typeface="华文细黑" pitchFamily="2" charset="-122"/>
              </a:rPr>
              <a:t>”</a:t>
            </a:r>
            <a:r>
              <a:rPr lang="zh-CN" altLang="zh-CN" sz="2000" dirty="0">
                <a:solidFill>
                  <a:srgbClr val="002060"/>
                </a:solidFill>
                <a:latin typeface="华文细黑" pitchFamily="2" charset="-122"/>
              </a:rPr>
              <a:t>——五大高端成长型产业、五大先导型服务业。</a:t>
            </a:r>
          </a:p>
        </p:txBody>
      </p:sp>
    </p:spTree>
    <p:extLst>
      <p:ext uri="{BB962C8B-B14F-4D97-AF65-F5344CB8AC3E}">
        <p14:creationId xmlns:p14="http://schemas.microsoft.com/office/powerpoint/2010/main" xmlns="" val="3080570531"/>
      </p:ext>
    </p:extLst>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对角圆角矩形 2"/>
          <p:cNvSpPr/>
          <p:nvPr/>
        </p:nvSpPr>
        <p:spPr bwMode="auto">
          <a:xfrm>
            <a:off x="246750" y="1347614"/>
            <a:ext cx="1928826" cy="1363575"/>
          </a:xfrm>
          <a:prstGeom prst="round2DiagRect">
            <a:avLst>
              <a:gd name="adj1" fmla="val 50000"/>
              <a:gd name="adj2" fmla="val 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r>
              <a:rPr lang="zh-CN" altLang="zh-CN" dirty="0" smtClean="0">
                <a:solidFill>
                  <a:srgbClr val="FFFF00"/>
                </a:solidFill>
              </a:rPr>
              <a:t>深化</a:t>
            </a:r>
            <a:r>
              <a:rPr lang="zh-CN" altLang="zh-CN" dirty="0">
                <a:solidFill>
                  <a:srgbClr val="FFFF00"/>
                </a:solidFill>
              </a:rPr>
              <a:t>农业供给侧结构性改革。</a:t>
            </a:r>
            <a:endParaRPr lang="zh-CN" altLang="en-US" dirty="0">
              <a:solidFill>
                <a:srgbClr val="FFFF00"/>
              </a:solidFill>
            </a:endParaRPr>
          </a:p>
        </p:txBody>
      </p:sp>
      <p:sp>
        <p:nvSpPr>
          <p:cNvPr id="5" name="矩形 4"/>
          <p:cNvSpPr/>
          <p:nvPr/>
        </p:nvSpPr>
        <p:spPr>
          <a:xfrm>
            <a:off x="2252354" y="785800"/>
            <a:ext cx="5920046" cy="3323987"/>
          </a:xfrm>
          <a:prstGeom prst="rect">
            <a:avLst/>
          </a:prstGeom>
        </p:spPr>
        <p:txBody>
          <a:bodyPr wrap="square">
            <a:spAutoFit/>
          </a:bodyPr>
          <a:lstStyle/>
          <a:p>
            <a:pPr indent="266700" algn="just">
              <a:lnSpc>
                <a:spcPct val="150000"/>
              </a:lnSpc>
              <a:spcAft>
                <a:spcPts val="0"/>
              </a:spcAft>
            </a:pPr>
            <a:r>
              <a:rPr lang="zh-CN" altLang="en-US" sz="2000" kern="100" dirty="0" smtClean="0">
                <a:solidFill>
                  <a:srgbClr val="002060"/>
                </a:solidFill>
                <a:latin typeface="Calibri"/>
                <a:ea typeface="华文细黑"/>
                <a:cs typeface="Times New Roman"/>
              </a:rPr>
              <a:t>   习近平</a:t>
            </a:r>
            <a:r>
              <a:rPr lang="zh-CN" altLang="zh-CN" sz="2000" kern="100" dirty="0" smtClean="0">
                <a:solidFill>
                  <a:srgbClr val="002060"/>
                </a:solidFill>
                <a:latin typeface="Calibri"/>
                <a:ea typeface="华文细黑"/>
                <a:cs typeface="Times New Roman"/>
              </a:rPr>
              <a:t>总书记</a:t>
            </a:r>
            <a:r>
              <a:rPr lang="zh-CN" altLang="zh-CN" sz="2000" kern="100" dirty="0">
                <a:solidFill>
                  <a:srgbClr val="002060"/>
                </a:solidFill>
                <a:latin typeface="Calibri"/>
                <a:ea typeface="华文细黑"/>
                <a:cs typeface="Times New Roman"/>
              </a:rPr>
              <a:t>强调，四川农业大省这块金字招牌不能丢，四川向经济强省跨越，应该包含向农业强省</a:t>
            </a:r>
            <a:r>
              <a:rPr lang="zh-CN" altLang="zh-CN" sz="2000" kern="100" dirty="0" smtClean="0">
                <a:solidFill>
                  <a:srgbClr val="002060"/>
                </a:solidFill>
                <a:latin typeface="Calibri"/>
                <a:ea typeface="华文细黑"/>
                <a:cs typeface="Times New Roman"/>
              </a:rPr>
              <a:t>跨越</a:t>
            </a:r>
            <a:r>
              <a:rPr lang="zh-CN" altLang="en-US" sz="2000" kern="100" dirty="0" smtClean="0">
                <a:solidFill>
                  <a:srgbClr val="002060"/>
                </a:solidFill>
                <a:latin typeface="Calibri"/>
                <a:ea typeface="华文细黑"/>
                <a:cs typeface="Times New Roman"/>
              </a:rPr>
              <a:t>。</a:t>
            </a:r>
            <a:endParaRPr lang="en-US" altLang="zh-CN" sz="2000" kern="100" dirty="0" smtClean="0">
              <a:solidFill>
                <a:srgbClr val="002060"/>
              </a:solidFill>
              <a:latin typeface="Calibri"/>
              <a:ea typeface="华文细黑"/>
              <a:cs typeface="Times New Roman"/>
            </a:endParaRPr>
          </a:p>
          <a:p>
            <a:pPr indent="266700" algn="just">
              <a:lnSpc>
                <a:spcPct val="150000"/>
              </a:lnSpc>
              <a:spcAft>
                <a:spcPts val="0"/>
              </a:spcAft>
            </a:pPr>
            <a:r>
              <a:rPr lang="en-US" altLang="zh-CN" sz="2000" kern="100" dirty="0">
                <a:solidFill>
                  <a:srgbClr val="002060"/>
                </a:solidFill>
                <a:latin typeface="Calibri"/>
                <a:ea typeface="华文细黑"/>
                <a:cs typeface="Times New Roman"/>
              </a:rPr>
              <a:t> </a:t>
            </a:r>
            <a:r>
              <a:rPr lang="en-US" altLang="zh-CN" sz="2000" kern="100" dirty="0" smtClean="0">
                <a:solidFill>
                  <a:srgbClr val="002060"/>
                </a:solidFill>
                <a:latin typeface="Calibri"/>
                <a:ea typeface="华文细黑"/>
                <a:cs typeface="Times New Roman"/>
              </a:rPr>
              <a:t>   </a:t>
            </a:r>
            <a:r>
              <a:rPr lang="zh-CN" altLang="zh-CN" sz="2000" kern="100" dirty="0" smtClean="0">
                <a:solidFill>
                  <a:srgbClr val="002060"/>
                </a:solidFill>
                <a:latin typeface="Calibri"/>
                <a:ea typeface="华文细黑"/>
                <a:cs typeface="Times New Roman"/>
              </a:rPr>
              <a:t>要</a:t>
            </a:r>
            <a:r>
              <a:rPr lang="zh-CN" altLang="zh-CN" sz="2000" kern="100" dirty="0">
                <a:solidFill>
                  <a:srgbClr val="002060"/>
                </a:solidFill>
                <a:latin typeface="Calibri"/>
                <a:ea typeface="华文细黑"/>
                <a:cs typeface="Times New Roman"/>
              </a:rPr>
              <a:t>优化农业产业体系、生产体系、经营体系，着力抓好建基地、创品牌、搞加工等重点任务，实施“十大行动”，加快建设“四区四基地”，推动农村一二三产业融合发展。</a:t>
            </a:r>
            <a:endParaRPr lang="zh-CN" altLang="zh-CN" sz="2000" kern="100" dirty="0">
              <a:solidFill>
                <a:srgbClr val="002060"/>
              </a:solidFill>
              <a:effectLst/>
              <a:latin typeface="Calibri"/>
              <a:ea typeface="宋体"/>
              <a:cs typeface="Times New Roman"/>
            </a:endParaRPr>
          </a:p>
        </p:txBody>
      </p:sp>
      <p:pic>
        <p:nvPicPr>
          <p:cNvPr id="8" name="Picture 52" descr="4400"/>
          <p:cNvPicPr>
            <a:picLocks noChangeAspect="1" noChangeArrowheads="1"/>
          </p:cNvPicPr>
          <p:nvPr/>
        </p:nvPicPr>
        <p:blipFill>
          <a:blip r:embed="rId2" cstate="email">
            <a:lum contrast="20000"/>
            <a:extLst>
              <a:ext uri="{28A0092B-C50C-407E-A947-70E740481C1C}">
                <a14:useLocalDpi xmlns:a14="http://schemas.microsoft.com/office/drawing/2010/main" xmlns="" val="0"/>
              </a:ext>
            </a:extLst>
          </a:blip>
          <a:srcRect/>
          <a:stretch>
            <a:fillRect/>
          </a:stretch>
        </p:blipFill>
        <p:spPr bwMode="auto">
          <a:xfrm flipH="1">
            <a:off x="5868144" y="3587663"/>
            <a:ext cx="3275852" cy="1555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080570531"/>
      </p:ext>
    </p:extLst>
  </p:cSld>
  <p:clrMapOvr>
    <a:masterClrMapping/>
  </p:clrMapOvr>
  <p:transition spd="med">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对角圆角矩形 2"/>
          <p:cNvSpPr/>
          <p:nvPr/>
        </p:nvSpPr>
        <p:spPr bwMode="auto">
          <a:xfrm>
            <a:off x="395536" y="1563638"/>
            <a:ext cx="1800200" cy="1656184"/>
          </a:xfrm>
          <a:prstGeom prst="round2DiagRect">
            <a:avLst>
              <a:gd name="adj1" fmla="val 50000"/>
              <a:gd name="adj2" fmla="val 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r>
              <a:rPr lang="zh-CN" altLang="zh-CN" dirty="0">
                <a:solidFill>
                  <a:srgbClr val="FFFF00"/>
                </a:solidFill>
              </a:rPr>
              <a:t>加快新型城镇</a:t>
            </a:r>
            <a:r>
              <a:rPr lang="zh-CN" altLang="zh-CN" dirty="0" smtClean="0">
                <a:solidFill>
                  <a:srgbClr val="FFFF00"/>
                </a:solidFill>
              </a:rPr>
              <a:t>化</a:t>
            </a:r>
            <a:endParaRPr lang="en-US" altLang="zh-CN" dirty="0" smtClean="0">
              <a:solidFill>
                <a:srgbClr val="FFFF00"/>
              </a:solidFill>
            </a:endParaRPr>
          </a:p>
          <a:p>
            <a:pPr algn="ctr" fontAlgn="auto">
              <a:lnSpc>
                <a:spcPct val="150000"/>
              </a:lnSpc>
              <a:spcBef>
                <a:spcPts val="0"/>
              </a:spcBef>
              <a:spcAft>
                <a:spcPts val="0"/>
              </a:spcAft>
              <a:defRPr/>
            </a:pPr>
            <a:r>
              <a:rPr lang="zh-CN" altLang="zh-CN" dirty="0" smtClean="0">
                <a:solidFill>
                  <a:srgbClr val="FFFF00"/>
                </a:solidFill>
              </a:rPr>
              <a:t>进程</a:t>
            </a:r>
            <a:endParaRPr lang="zh-CN" altLang="en-US" dirty="0">
              <a:solidFill>
                <a:srgbClr val="FFFF00"/>
              </a:solidFill>
            </a:endParaRPr>
          </a:p>
        </p:txBody>
      </p:sp>
      <p:sp>
        <p:nvSpPr>
          <p:cNvPr id="5" name="矩形 4"/>
          <p:cNvSpPr/>
          <p:nvPr/>
        </p:nvSpPr>
        <p:spPr>
          <a:xfrm>
            <a:off x="2483768" y="1103204"/>
            <a:ext cx="5253716" cy="2577052"/>
          </a:xfrm>
          <a:prstGeom prst="rect">
            <a:avLst/>
          </a:prstGeom>
        </p:spPr>
        <p:txBody>
          <a:bodyPr wrap="square">
            <a:spAutoFit/>
          </a:bodyPr>
          <a:lstStyle/>
          <a:p>
            <a:pPr indent="266700" algn="just">
              <a:lnSpc>
                <a:spcPct val="150000"/>
              </a:lnSpc>
              <a:spcAft>
                <a:spcPts val="0"/>
              </a:spcAft>
            </a:pPr>
            <a:r>
              <a:rPr lang="zh-CN" altLang="zh-CN" sz="2200" kern="100" dirty="0">
                <a:solidFill>
                  <a:srgbClr val="002060"/>
                </a:solidFill>
                <a:latin typeface="Calibri"/>
                <a:ea typeface="华文细黑"/>
                <a:cs typeface="Times New Roman"/>
              </a:rPr>
              <a:t>坚持以人为核心，支持成都城市发展转型升级，增强区域中心城市综合服务功能，建设宜居宜业县城，深化“百镇建设行动”，加快幸福美丽新村建设，不断提高新型城镇化水平。</a:t>
            </a:r>
            <a:endParaRPr lang="zh-CN" altLang="zh-CN" sz="2200" kern="100" dirty="0">
              <a:solidFill>
                <a:srgbClr val="002060"/>
              </a:solidFill>
              <a:effectLst/>
              <a:latin typeface="Calibri"/>
              <a:ea typeface="宋体"/>
              <a:cs typeface="Times New Roman"/>
            </a:endParaRPr>
          </a:p>
        </p:txBody>
      </p:sp>
      <p:pic>
        <p:nvPicPr>
          <p:cNvPr id="8" name="Picture 52" descr="4400"/>
          <p:cNvPicPr>
            <a:picLocks noChangeAspect="1" noChangeArrowheads="1"/>
          </p:cNvPicPr>
          <p:nvPr/>
        </p:nvPicPr>
        <p:blipFill>
          <a:blip r:embed="rId2" cstate="email">
            <a:lum contrast="20000"/>
            <a:extLst>
              <a:ext uri="{28A0092B-C50C-407E-A947-70E740481C1C}">
                <a14:useLocalDpi xmlns:a14="http://schemas.microsoft.com/office/drawing/2010/main" xmlns="" val="0"/>
              </a:ext>
            </a:extLst>
          </a:blip>
          <a:srcRect/>
          <a:stretch>
            <a:fillRect/>
          </a:stretch>
        </p:blipFill>
        <p:spPr bwMode="auto">
          <a:xfrm flipH="1">
            <a:off x="5868144" y="3587663"/>
            <a:ext cx="3275852" cy="1555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080570531"/>
      </p:ext>
    </p:extLst>
  </p:cSld>
  <p:clrMapOvr>
    <a:masterClrMapping/>
  </p:clrMapOvr>
  <p:transition spd="med">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857224" y="214296"/>
            <a:ext cx="8035256" cy="428628"/>
          </a:xfrm>
          <a:prstGeom prst="roundRec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2600" spc="300" dirty="0" smtClean="0">
                <a:solidFill>
                  <a:srgbClr val="002060"/>
                </a:solidFill>
                <a:latin typeface="微软雅黑" panose="020B0503020204020204" pitchFamily="34" charset="-122"/>
                <a:ea typeface="微软雅黑" panose="020B0503020204020204" pitchFamily="34" charset="-122"/>
              </a:rPr>
              <a:t>第二个重点任务</a:t>
            </a:r>
            <a:r>
              <a:rPr lang="en-US" altLang="zh-CN" sz="2600" spc="300" dirty="0" smtClean="0">
                <a:solidFill>
                  <a:srgbClr val="002060"/>
                </a:solidFill>
                <a:latin typeface="微软雅黑" panose="020B0503020204020204" pitchFamily="34" charset="-122"/>
                <a:ea typeface="微软雅黑" panose="020B0503020204020204" pitchFamily="34" charset="-122"/>
              </a:rPr>
              <a:t>——</a:t>
            </a:r>
            <a:r>
              <a:rPr lang="zh-CN" altLang="en-US" sz="2600" spc="300" dirty="0" smtClean="0">
                <a:solidFill>
                  <a:srgbClr val="002060"/>
                </a:solidFill>
                <a:latin typeface="微软雅黑" panose="020B0503020204020204" pitchFamily="34" charset="-122"/>
                <a:ea typeface="微软雅黑" panose="020B0503020204020204" pitchFamily="34" charset="-122"/>
              </a:rPr>
              <a:t>持续深化改革  扩大开放</a:t>
            </a:r>
            <a:endParaRPr lang="zh-CN" altLang="en-US" sz="2600" spc="300" dirty="0">
              <a:solidFill>
                <a:srgbClr val="002060"/>
              </a:solidFill>
              <a:latin typeface="微软雅黑" panose="020B0503020204020204" pitchFamily="34" charset="-122"/>
              <a:ea typeface="微软雅黑" panose="020B0503020204020204" pitchFamily="34" charset="-122"/>
            </a:endParaRPr>
          </a:p>
        </p:txBody>
      </p:sp>
      <p:sp>
        <p:nvSpPr>
          <p:cNvPr id="3" name="对角圆角矩形 2"/>
          <p:cNvSpPr/>
          <p:nvPr/>
        </p:nvSpPr>
        <p:spPr bwMode="auto">
          <a:xfrm>
            <a:off x="857224" y="857238"/>
            <a:ext cx="1928826" cy="1000132"/>
          </a:xfrm>
          <a:prstGeom prst="round2DiagRect">
            <a:avLst>
              <a:gd name="adj1" fmla="val 50000"/>
              <a:gd name="adj2" fmla="val 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400" spc="300" dirty="0" smtClean="0">
                <a:solidFill>
                  <a:srgbClr val="FFFF00"/>
                </a:solidFill>
              </a:rPr>
              <a:t>01</a:t>
            </a:r>
            <a:endParaRPr lang="zh-CN" altLang="en-US" sz="2400" spc="300" dirty="0">
              <a:solidFill>
                <a:srgbClr val="FFFF00"/>
              </a:solidFill>
            </a:endParaRPr>
          </a:p>
        </p:txBody>
      </p:sp>
      <p:sp>
        <p:nvSpPr>
          <p:cNvPr id="4" name="对角圆角矩形 3"/>
          <p:cNvSpPr/>
          <p:nvPr/>
        </p:nvSpPr>
        <p:spPr bwMode="auto">
          <a:xfrm>
            <a:off x="857224" y="2071684"/>
            <a:ext cx="1928826" cy="1000132"/>
          </a:xfrm>
          <a:prstGeom prst="round2DiagRect">
            <a:avLst>
              <a:gd name="adj1" fmla="val 50000"/>
              <a:gd name="adj2" fmla="val 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spc="300" dirty="0" smtClean="0">
                <a:solidFill>
                  <a:srgbClr val="FFFF00"/>
                </a:solidFill>
              </a:rPr>
              <a:t>02</a:t>
            </a:r>
            <a:endParaRPr lang="zh-CN" altLang="en-US" sz="2000" spc="300" dirty="0">
              <a:solidFill>
                <a:srgbClr val="FFFF00"/>
              </a:solidFill>
            </a:endParaRPr>
          </a:p>
        </p:txBody>
      </p:sp>
      <p:sp>
        <p:nvSpPr>
          <p:cNvPr id="5" name="对角圆角矩形 4"/>
          <p:cNvSpPr/>
          <p:nvPr/>
        </p:nvSpPr>
        <p:spPr bwMode="auto">
          <a:xfrm>
            <a:off x="857224" y="3286130"/>
            <a:ext cx="1928826" cy="1000132"/>
          </a:xfrm>
          <a:prstGeom prst="round2DiagRect">
            <a:avLst>
              <a:gd name="adj1" fmla="val 50000"/>
              <a:gd name="adj2" fmla="val 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spc="300" dirty="0" smtClean="0">
                <a:solidFill>
                  <a:srgbClr val="FFFF00"/>
                </a:solidFill>
              </a:rPr>
              <a:t>03</a:t>
            </a:r>
            <a:endParaRPr lang="zh-CN" altLang="en-US" sz="2000" spc="300" dirty="0">
              <a:solidFill>
                <a:srgbClr val="FFFF00"/>
              </a:solidFill>
            </a:endParaRPr>
          </a:p>
        </p:txBody>
      </p:sp>
      <p:grpSp>
        <p:nvGrpSpPr>
          <p:cNvPr id="6" name="组合 6"/>
          <p:cNvGrpSpPr>
            <a:grpSpLocks/>
          </p:cNvGrpSpPr>
          <p:nvPr/>
        </p:nvGrpSpPr>
        <p:grpSpPr bwMode="auto">
          <a:xfrm>
            <a:off x="2857488" y="857237"/>
            <a:ext cx="4572032" cy="1060101"/>
            <a:chOff x="1057720" y="2378844"/>
            <a:chExt cx="1115147" cy="488618"/>
          </a:xfrm>
        </p:grpSpPr>
        <p:sp>
          <p:nvSpPr>
            <p:cNvPr id="7" name="对角圆角矩形 6"/>
            <p:cNvSpPr/>
            <p:nvPr/>
          </p:nvSpPr>
          <p:spPr>
            <a:xfrm>
              <a:off x="1067210" y="2378844"/>
              <a:ext cx="1105657" cy="429019"/>
            </a:xfrm>
            <a:prstGeom prst="round2DiagRect">
              <a:avLst>
                <a:gd name="adj1" fmla="val 50000"/>
                <a:gd name="adj2" fmla="val 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TextBox 7"/>
            <p:cNvSpPr txBox="1"/>
            <p:nvPr/>
          </p:nvSpPr>
          <p:spPr>
            <a:xfrm>
              <a:off x="1057720" y="2385200"/>
              <a:ext cx="1115147" cy="482262"/>
            </a:xfrm>
            <a:prstGeom prst="rect">
              <a:avLst/>
            </a:prstGeom>
          </p:spPr>
          <p:txBody>
            <a:bodyPr wrap="square">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pPr>
                <a:defRPr/>
              </a:pPr>
              <a:r>
                <a:rPr lang="zh-CN" altLang="en-US" sz="1999" dirty="0" smtClean="0">
                  <a:solidFill>
                    <a:srgbClr val="FFFF00"/>
                  </a:solidFill>
                </a:rPr>
                <a:t>                 </a:t>
              </a:r>
              <a:endParaRPr lang="en-US" altLang="zh-CN" sz="1999" dirty="0" smtClean="0">
                <a:solidFill>
                  <a:srgbClr val="FFFF00"/>
                </a:solidFill>
              </a:endParaRPr>
            </a:p>
            <a:p>
              <a:pPr>
                <a:defRPr/>
              </a:pPr>
              <a:r>
                <a:rPr lang="en-US" altLang="zh-CN" sz="1999" dirty="0" smtClean="0">
                  <a:solidFill>
                    <a:srgbClr val="FFFF00"/>
                  </a:solidFill>
                </a:rPr>
                <a:t>               </a:t>
              </a:r>
              <a:r>
                <a:rPr lang="zh-CN" altLang="en-US" sz="2800" spc="300" dirty="0" smtClean="0">
                  <a:solidFill>
                    <a:srgbClr val="FFFF00"/>
                  </a:solidFill>
                </a:rPr>
                <a:t>全面深化改革</a:t>
              </a:r>
              <a:endParaRPr lang="en-US" altLang="zh-CN" sz="2800" spc="300" dirty="0" smtClean="0">
                <a:solidFill>
                  <a:srgbClr val="FFFF00"/>
                </a:solidFill>
              </a:endParaRPr>
            </a:p>
            <a:p>
              <a:pPr>
                <a:defRPr/>
              </a:pPr>
              <a:endParaRPr lang="zh-CN" altLang="en-US" sz="1400" dirty="0">
                <a:solidFill>
                  <a:srgbClr val="FFFF00"/>
                </a:solidFill>
              </a:endParaRPr>
            </a:p>
          </p:txBody>
        </p:sp>
      </p:grpSp>
      <p:sp>
        <p:nvSpPr>
          <p:cNvPr id="10" name="对角圆角矩形 9"/>
          <p:cNvSpPr/>
          <p:nvPr/>
        </p:nvSpPr>
        <p:spPr bwMode="auto">
          <a:xfrm>
            <a:off x="2928926" y="2000246"/>
            <a:ext cx="4533124" cy="930796"/>
          </a:xfrm>
          <a:prstGeom prst="round2DiagRect">
            <a:avLst>
              <a:gd name="adj1" fmla="val 50000"/>
              <a:gd name="adj2" fmla="val 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800" spc="300" dirty="0" smtClean="0">
                <a:solidFill>
                  <a:srgbClr val="FFFF00"/>
                </a:solidFill>
              </a:rPr>
              <a:t>全面创新改革试验</a:t>
            </a:r>
            <a:endParaRPr lang="zh-CN" altLang="en-US" sz="2800" spc="300" dirty="0">
              <a:solidFill>
                <a:srgbClr val="FFFF00"/>
              </a:solidFill>
            </a:endParaRPr>
          </a:p>
        </p:txBody>
      </p:sp>
      <p:sp>
        <p:nvSpPr>
          <p:cNvPr id="11" name="对角圆角矩形 10"/>
          <p:cNvSpPr/>
          <p:nvPr/>
        </p:nvSpPr>
        <p:spPr bwMode="auto">
          <a:xfrm>
            <a:off x="3000364" y="3214692"/>
            <a:ext cx="4533124" cy="930796"/>
          </a:xfrm>
          <a:prstGeom prst="round2DiagRect">
            <a:avLst>
              <a:gd name="adj1" fmla="val 50000"/>
              <a:gd name="adj2" fmla="val 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800" spc="300" dirty="0" smtClean="0">
                <a:solidFill>
                  <a:srgbClr val="FFFF00"/>
                </a:solidFill>
              </a:rPr>
              <a:t>更高水平推进开放合作</a:t>
            </a:r>
            <a:endParaRPr lang="zh-CN" altLang="en-US" sz="2800" spc="300" dirty="0">
              <a:solidFill>
                <a:srgbClr val="FFFF00"/>
              </a:solidFill>
            </a:endParaRPr>
          </a:p>
        </p:txBody>
      </p:sp>
    </p:spTree>
  </p:cSld>
  <p:clrMapOvr>
    <a:masterClrMapping/>
  </p:clrMapOvr>
  <p:transition spd="med">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76078" y="214297"/>
            <a:ext cx="8820472" cy="428627"/>
          </a:xfrm>
          <a:prstGeom prst="roundRec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2000" spc="300" dirty="0" smtClean="0">
                <a:solidFill>
                  <a:srgbClr val="002060"/>
                </a:solidFill>
                <a:latin typeface="微软雅黑" panose="020B0503020204020204" pitchFamily="34" charset="-122"/>
              </a:rPr>
              <a:t>第三个重点任务</a:t>
            </a:r>
            <a:r>
              <a:rPr lang="en-US" altLang="zh-CN" sz="2000" spc="300" dirty="0" smtClean="0">
                <a:solidFill>
                  <a:srgbClr val="002060"/>
                </a:solidFill>
                <a:latin typeface="微软雅黑" panose="020B0503020204020204" pitchFamily="34" charset="-122"/>
              </a:rPr>
              <a:t>——</a:t>
            </a:r>
            <a:r>
              <a:rPr lang="zh-CN" altLang="en-US" sz="2000" spc="300" dirty="0" smtClean="0">
                <a:solidFill>
                  <a:srgbClr val="002060"/>
                </a:solidFill>
                <a:latin typeface="微软雅黑" panose="020B0503020204020204" pitchFamily="34" charset="-122"/>
              </a:rPr>
              <a:t>坚决打赢脱贫攻坚战和推进社会民生事业发展</a:t>
            </a:r>
            <a:endParaRPr lang="zh-CN" altLang="en-US" sz="2000" spc="300" dirty="0">
              <a:solidFill>
                <a:srgbClr val="002060"/>
              </a:solidFill>
              <a:latin typeface="微软雅黑" panose="020B0503020204020204" pitchFamily="34" charset="-122"/>
            </a:endParaRPr>
          </a:p>
        </p:txBody>
      </p:sp>
      <p:sp>
        <p:nvSpPr>
          <p:cNvPr id="6" name="对角圆角矩形 5"/>
          <p:cNvSpPr/>
          <p:nvPr/>
        </p:nvSpPr>
        <p:spPr bwMode="auto">
          <a:xfrm>
            <a:off x="376078" y="1203598"/>
            <a:ext cx="3043794" cy="1512168"/>
          </a:xfrm>
          <a:prstGeom prst="round2DiagRect">
            <a:avLst>
              <a:gd name="adj1" fmla="val 50000"/>
              <a:gd name="adj2" fmla="val 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r>
              <a:rPr lang="zh-CN" altLang="en-US" sz="2200" spc="300" dirty="0" smtClean="0">
                <a:solidFill>
                  <a:srgbClr val="FFFF00"/>
                </a:solidFill>
              </a:rPr>
              <a:t>♦以“绣花”功夫精准扶贫脱贫</a:t>
            </a:r>
            <a:endParaRPr lang="zh-CN" altLang="en-US" sz="2200" spc="300" dirty="0">
              <a:solidFill>
                <a:srgbClr val="FFFF00"/>
              </a:solidFill>
            </a:endParaRPr>
          </a:p>
        </p:txBody>
      </p:sp>
      <p:sp>
        <p:nvSpPr>
          <p:cNvPr id="3" name="矩形 2"/>
          <p:cNvSpPr/>
          <p:nvPr/>
        </p:nvSpPr>
        <p:spPr>
          <a:xfrm>
            <a:off x="3419872" y="892190"/>
            <a:ext cx="4968552" cy="3647152"/>
          </a:xfrm>
          <a:prstGeom prst="rect">
            <a:avLst/>
          </a:prstGeom>
        </p:spPr>
        <p:txBody>
          <a:bodyPr wrap="square">
            <a:spAutoFit/>
          </a:bodyPr>
          <a:lstStyle/>
          <a:p>
            <a:pPr>
              <a:lnSpc>
                <a:spcPct val="150000"/>
              </a:lnSpc>
            </a:pPr>
            <a:r>
              <a:rPr lang="zh-CN" altLang="en-US" sz="2200" spc="300" dirty="0">
                <a:solidFill>
                  <a:srgbClr val="045408"/>
                </a:solidFill>
              </a:rPr>
              <a:t>明确提出落实“六个精准”、统筹处理好“五大关系”、作出“五个围绕五个全力攻坚”部署</a:t>
            </a:r>
            <a:r>
              <a:rPr lang="en-US" altLang="zh-CN" sz="2200" spc="300" dirty="0">
                <a:solidFill>
                  <a:srgbClr val="045408"/>
                </a:solidFill>
              </a:rPr>
              <a:t>——</a:t>
            </a:r>
            <a:r>
              <a:rPr lang="zh-CN" altLang="en-US" sz="2200" spc="300" dirty="0">
                <a:solidFill>
                  <a:srgbClr val="045408"/>
                </a:solidFill>
              </a:rPr>
              <a:t>两不愁、三保障全力攻坚、 围绕“四个好”创建“四好村”、管好用好“四项基金”、落实领导干部联系制度和驻村帮扶机制。</a:t>
            </a:r>
          </a:p>
        </p:txBody>
      </p:sp>
      <p:pic>
        <p:nvPicPr>
          <p:cNvPr id="9" name="Picture 52" descr="4400"/>
          <p:cNvPicPr>
            <a:picLocks noChangeAspect="1" noChangeArrowheads="1"/>
          </p:cNvPicPr>
          <p:nvPr/>
        </p:nvPicPr>
        <p:blipFill>
          <a:blip r:embed="rId2" cstate="email">
            <a:lum contrast="20000"/>
            <a:extLst>
              <a:ext uri="{28A0092B-C50C-407E-A947-70E740481C1C}">
                <a14:useLocalDpi xmlns:a14="http://schemas.microsoft.com/office/drawing/2010/main" xmlns="" val="0"/>
              </a:ext>
            </a:extLst>
          </a:blip>
          <a:srcRect/>
          <a:stretch>
            <a:fillRect/>
          </a:stretch>
        </p:blipFill>
        <p:spPr bwMode="auto">
          <a:xfrm flipH="1">
            <a:off x="5868144" y="3587663"/>
            <a:ext cx="3275852" cy="1555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0510619"/>
      </p:ext>
    </p:extLst>
  </p:cSld>
  <p:clrMapOvr>
    <a:masterClrMapping/>
  </p:clrMapOvr>
  <p:transition spd="med">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对角圆角矩形 6"/>
          <p:cNvSpPr/>
          <p:nvPr/>
        </p:nvSpPr>
        <p:spPr bwMode="auto">
          <a:xfrm>
            <a:off x="323528" y="699542"/>
            <a:ext cx="3816424" cy="1214446"/>
          </a:xfrm>
          <a:prstGeom prst="round2DiagRect">
            <a:avLst>
              <a:gd name="adj1" fmla="val 50000"/>
              <a:gd name="adj2" fmla="val 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spc="300" dirty="0" smtClean="0">
                <a:solidFill>
                  <a:srgbClr val="FFFF00"/>
                </a:solidFill>
              </a:rPr>
              <a:t>♦全面发展社会事业</a:t>
            </a:r>
            <a:endParaRPr lang="zh-CN" altLang="en-US" sz="2400" spc="300" dirty="0">
              <a:solidFill>
                <a:srgbClr val="FFFF00"/>
              </a:solidFill>
            </a:endParaRPr>
          </a:p>
        </p:txBody>
      </p:sp>
      <p:sp>
        <p:nvSpPr>
          <p:cNvPr id="8" name="对角圆角矩形 7"/>
          <p:cNvSpPr/>
          <p:nvPr/>
        </p:nvSpPr>
        <p:spPr bwMode="auto">
          <a:xfrm>
            <a:off x="323528" y="2499742"/>
            <a:ext cx="4032448" cy="1584176"/>
          </a:xfrm>
          <a:prstGeom prst="round2DiagRect">
            <a:avLst>
              <a:gd name="adj1" fmla="val 50000"/>
              <a:gd name="adj2" fmla="val 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r>
              <a:rPr lang="zh-CN" altLang="en-US" sz="2400" spc="300" dirty="0" smtClean="0">
                <a:solidFill>
                  <a:srgbClr val="FFFF00"/>
                </a:solidFill>
              </a:rPr>
              <a:t>♦革命老区、民族地区、地震灾区同步奔小康</a:t>
            </a:r>
            <a:endParaRPr lang="zh-CN" altLang="en-US" sz="2400" spc="300" dirty="0">
              <a:solidFill>
                <a:srgbClr val="FFFF00"/>
              </a:solidFill>
            </a:endParaRPr>
          </a:p>
        </p:txBody>
      </p:sp>
      <p:sp>
        <p:nvSpPr>
          <p:cNvPr id="3" name="矩形 2"/>
          <p:cNvSpPr/>
          <p:nvPr/>
        </p:nvSpPr>
        <p:spPr>
          <a:xfrm>
            <a:off x="4139952" y="699542"/>
            <a:ext cx="4680520" cy="4016484"/>
          </a:xfrm>
          <a:prstGeom prst="rect">
            <a:avLst/>
          </a:prstGeom>
        </p:spPr>
        <p:txBody>
          <a:bodyPr wrap="square">
            <a:spAutoFit/>
          </a:bodyPr>
          <a:lstStyle/>
          <a:p>
            <a:pPr marL="285750" indent="-285750">
              <a:lnSpc>
                <a:spcPct val="150000"/>
              </a:lnSpc>
              <a:buFont typeface="Arial" pitchFamily="34" charset="0"/>
              <a:buChar char="•"/>
            </a:pPr>
            <a:r>
              <a:rPr lang="zh-CN" altLang="en-US" sz="1700" spc="300" dirty="0">
                <a:solidFill>
                  <a:srgbClr val="045408"/>
                </a:solidFill>
              </a:rPr>
              <a:t>全面发展教育、医疗、社会保障、就业促进等社会事业。</a:t>
            </a:r>
            <a:endParaRPr lang="en-US" altLang="zh-CN" sz="1700" spc="300" dirty="0">
              <a:solidFill>
                <a:srgbClr val="045408"/>
              </a:solidFill>
            </a:endParaRPr>
          </a:p>
          <a:p>
            <a:pPr marL="285750" indent="-285750">
              <a:lnSpc>
                <a:spcPct val="150000"/>
              </a:lnSpc>
              <a:buFont typeface="Arial" pitchFamily="34" charset="0"/>
              <a:buChar char="•"/>
            </a:pPr>
            <a:r>
              <a:rPr lang="zh-CN" altLang="en-US" sz="1700" spc="300" dirty="0">
                <a:solidFill>
                  <a:srgbClr val="045408"/>
                </a:solidFill>
              </a:rPr>
              <a:t>推进革命老区民族地区地震灾区同步奔康等作出部署，明确提出办好民生实事，实施</a:t>
            </a:r>
            <a:r>
              <a:rPr lang="en-US" altLang="zh-CN" sz="1700" spc="300" dirty="0">
                <a:solidFill>
                  <a:srgbClr val="045408"/>
                </a:solidFill>
              </a:rPr>
              <a:t>《</a:t>
            </a:r>
            <a:r>
              <a:rPr lang="zh-CN" altLang="en-US" sz="1700" spc="300" dirty="0">
                <a:solidFill>
                  <a:srgbClr val="045408"/>
                </a:solidFill>
              </a:rPr>
              <a:t>川陕革命老区振兴发展规划</a:t>
            </a:r>
            <a:r>
              <a:rPr lang="en-US" altLang="zh-CN" sz="1700" spc="300" dirty="0">
                <a:solidFill>
                  <a:srgbClr val="045408"/>
                </a:solidFill>
              </a:rPr>
              <a:t>》</a:t>
            </a:r>
            <a:r>
              <a:rPr lang="zh-CN" altLang="en-US" sz="1700" spc="300" dirty="0">
                <a:solidFill>
                  <a:srgbClr val="045408"/>
                </a:solidFill>
              </a:rPr>
              <a:t>，加强川甘青交界地区综合治理，继续做好地震灾区支持帮扶工作， </a:t>
            </a:r>
            <a:endParaRPr lang="en-US" altLang="zh-CN" sz="1700" spc="300" dirty="0" smtClean="0">
              <a:solidFill>
                <a:srgbClr val="045408"/>
              </a:solidFill>
            </a:endParaRPr>
          </a:p>
          <a:p>
            <a:pPr marL="285750" indent="-285750">
              <a:lnSpc>
                <a:spcPct val="150000"/>
              </a:lnSpc>
              <a:buFont typeface="Arial" pitchFamily="34" charset="0"/>
              <a:buChar char="•"/>
            </a:pPr>
            <a:r>
              <a:rPr lang="zh-CN" altLang="en-US" sz="1700" spc="300" dirty="0" smtClean="0">
                <a:solidFill>
                  <a:srgbClr val="045408"/>
                </a:solidFill>
              </a:rPr>
              <a:t>“</a:t>
            </a:r>
            <a:r>
              <a:rPr lang="zh-CN" altLang="en-US" sz="1700" spc="300" dirty="0">
                <a:solidFill>
                  <a:srgbClr val="045408"/>
                </a:solidFill>
              </a:rPr>
              <a:t>让群众看得见、摸得着、感受得到，让老人更长寿、孩子更欢乐、青年人有更多的机会</a:t>
            </a:r>
            <a:r>
              <a:rPr lang="zh-CN" altLang="en-US" sz="1700" spc="300" dirty="0" smtClean="0">
                <a:solidFill>
                  <a:srgbClr val="045408"/>
                </a:solidFill>
              </a:rPr>
              <a:t>”</a:t>
            </a:r>
            <a:endParaRPr lang="zh-CN" altLang="en-US" sz="1700" spc="300" dirty="0">
              <a:solidFill>
                <a:srgbClr val="045408"/>
              </a:solidFill>
            </a:endParaRPr>
          </a:p>
        </p:txBody>
      </p:sp>
      <p:pic>
        <p:nvPicPr>
          <p:cNvPr id="9" name="Picture 52" descr="4400"/>
          <p:cNvPicPr>
            <a:picLocks noChangeAspect="1" noChangeArrowheads="1"/>
          </p:cNvPicPr>
          <p:nvPr/>
        </p:nvPicPr>
        <p:blipFill>
          <a:blip r:embed="rId2" cstate="email">
            <a:lum contrast="20000"/>
            <a:extLst>
              <a:ext uri="{28A0092B-C50C-407E-A947-70E740481C1C}">
                <a14:useLocalDpi xmlns:a14="http://schemas.microsoft.com/office/drawing/2010/main" xmlns="" val="0"/>
              </a:ext>
            </a:extLst>
          </a:blip>
          <a:srcRect/>
          <a:stretch>
            <a:fillRect/>
          </a:stretch>
        </p:blipFill>
        <p:spPr bwMode="auto">
          <a:xfrm flipH="1">
            <a:off x="6948264" y="4100657"/>
            <a:ext cx="2195732" cy="10428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0510619"/>
      </p:ext>
    </p:extLst>
  </p:cSld>
  <p:clrMapOvr>
    <a:masterClrMapping/>
  </p:clrMapOvr>
  <p:transition spd="med">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467544" y="214297"/>
            <a:ext cx="8496944" cy="428628"/>
          </a:xfrm>
          <a:prstGeom prst="roundRec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2800" dirty="0" smtClean="0">
                <a:solidFill>
                  <a:srgbClr val="002060"/>
                </a:solidFill>
                <a:latin typeface="微软雅黑" panose="020B0503020204020204" pitchFamily="34" charset="-122"/>
                <a:ea typeface="微软雅黑" panose="020B0503020204020204" pitchFamily="34" charset="-122"/>
              </a:rPr>
              <a:t> 第四个重点任务</a:t>
            </a:r>
            <a:r>
              <a:rPr lang="en-US" altLang="zh-CN" sz="2800" dirty="0" smtClean="0">
                <a:solidFill>
                  <a:srgbClr val="002060"/>
                </a:solidFill>
                <a:latin typeface="微软雅黑" panose="020B0503020204020204" pitchFamily="34" charset="-122"/>
                <a:ea typeface="微软雅黑" panose="020B0503020204020204" pitchFamily="34" charset="-122"/>
              </a:rPr>
              <a:t>——</a:t>
            </a:r>
            <a:r>
              <a:rPr lang="zh-CN" altLang="en-US" sz="2800" spc="300" dirty="0" smtClean="0">
                <a:solidFill>
                  <a:srgbClr val="002060"/>
                </a:solidFill>
                <a:latin typeface="微软雅黑" panose="020B0503020204020204" pitchFamily="34" charset="-122"/>
                <a:ea typeface="微软雅黑" panose="020B0503020204020204" pitchFamily="34" charset="-122"/>
              </a:rPr>
              <a:t>坚定推进生态优先绿色发展</a:t>
            </a:r>
            <a:endParaRPr lang="zh-CN" altLang="en-US" sz="2800" spc="300" dirty="0">
              <a:solidFill>
                <a:srgbClr val="002060"/>
              </a:solidFill>
              <a:latin typeface="微软雅黑" panose="020B0503020204020204" pitchFamily="34" charset="-122"/>
              <a:ea typeface="微软雅黑" panose="020B0503020204020204" pitchFamily="34" charset="-122"/>
            </a:endParaRPr>
          </a:p>
        </p:txBody>
      </p:sp>
      <p:sp>
        <p:nvSpPr>
          <p:cNvPr id="4" name="AutoShape 7"/>
          <p:cNvSpPr>
            <a:spLocks noChangeArrowheads="1"/>
          </p:cNvSpPr>
          <p:nvPr/>
        </p:nvSpPr>
        <p:spPr bwMode="gray">
          <a:xfrm>
            <a:off x="2000232" y="2214560"/>
            <a:ext cx="4035828" cy="888726"/>
          </a:xfrm>
          <a:prstGeom prst="roundRect">
            <a:avLst>
              <a:gd name="adj" fmla="val 11921"/>
            </a:avLst>
          </a:prstGeom>
          <a:solidFill>
            <a:srgbClr val="FFC000"/>
          </a:solidFill>
          <a:ln w="25400">
            <a:solidFill>
              <a:srgbClr val="FEFEFE"/>
            </a:solidFill>
            <a:round/>
            <a:headEnd/>
            <a:tailEnd/>
          </a:ln>
          <a:effectLst>
            <a:outerShdw dist="53882" dir="2700000" algn="ctr" rotWithShape="0">
              <a:srgbClr val="000000">
                <a:alpha val="50000"/>
              </a:srgbClr>
            </a:outerShdw>
          </a:effectLst>
        </p:spPr>
        <p:txBody>
          <a:bodyPr wrap="none" anchor="ctr"/>
          <a:lstStyle/>
          <a:p>
            <a:pPr algn="l">
              <a:defRPr/>
            </a:pPr>
            <a:r>
              <a:rPr lang="zh-CN" altLang="en-US" sz="2400" b="0" dirty="0" smtClean="0">
                <a:solidFill>
                  <a:srgbClr val="002060"/>
                </a:solidFill>
                <a:ea typeface="宋体" charset="-122"/>
              </a:rPr>
              <a:t>        </a:t>
            </a:r>
            <a:r>
              <a:rPr lang="zh-CN" altLang="en-US" sz="2400" dirty="0" smtClean="0">
                <a:solidFill>
                  <a:srgbClr val="002060"/>
                </a:solidFill>
                <a:latin typeface="Arial" charset="0"/>
                <a:ea typeface="宋体" charset="-122"/>
              </a:rPr>
              <a:t> </a:t>
            </a:r>
            <a:r>
              <a:rPr lang="zh-CN" altLang="en-US" sz="2400" spc="300" dirty="0" smtClean="0">
                <a:solidFill>
                  <a:srgbClr val="002060"/>
                </a:solidFill>
                <a:latin typeface="Arial" charset="0"/>
                <a:ea typeface="宋体" charset="-122"/>
              </a:rPr>
              <a:t>坚决有力治理污染</a:t>
            </a:r>
            <a:endParaRPr lang="zh-CN" altLang="en-US" sz="2400" spc="300" dirty="0">
              <a:solidFill>
                <a:srgbClr val="002060"/>
              </a:solidFill>
              <a:latin typeface="Arial" charset="0"/>
              <a:ea typeface="宋体" charset="-122"/>
            </a:endParaRPr>
          </a:p>
        </p:txBody>
      </p:sp>
      <p:sp>
        <p:nvSpPr>
          <p:cNvPr id="7" name="AutoShape 7"/>
          <p:cNvSpPr>
            <a:spLocks noChangeArrowheads="1"/>
          </p:cNvSpPr>
          <p:nvPr/>
        </p:nvSpPr>
        <p:spPr bwMode="gray">
          <a:xfrm>
            <a:off x="2071670" y="3429006"/>
            <a:ext cx="4035828" cy="888726"/>
          </a:xfrm>
          <a:prstGeom prst="roundRect">
            <a:avLst>
              <a:gd name="adj" fmla="val 11921"/>
            </a:avLst>
          </a:prstGeom>
          <a:solidFill>
            <a:srgbClr val="FFC000"/>
          </a:solidFill>
          <a:ln w="25400">
            <a:solidFill>
              <a:srgbClr val="FEFEFE"/>
            </a:solidFill>
            <a:round/>
            <a:headEnd/>
            <a:tailEnd/>
          </a:ln>
          <a:effectLst>
            <a:outerShdw dist="53882" dir="2700000" algn="ctr" rotWithShape="0">
              <a:srgbClr val="000000">
                <a:alpha val="50000"/>
              </a:srgbClr>
            </a:outerShdw>
          </a:effectLst>
        </p:spPr>
        <p:txBody>
          <a:bodyPr wrap="none" anchor="ctr"/>
          <a:lstStyle/>
          <a:p>
            <a:pPr algn="l">
              <a:defRPr/>
            </a:pPr>
            <a:r>
              <a:rPr lang="zh-CN" altLang="en-US" b="0" dirty="0" smtClean="0">
                <a:ea typeface="宋体" charset="-122"/>
              </a:rPr>
              <a:t>           </a:t>
            </a:r>
            <a:r>
              <a:rPr lang="zh-CN" altLang="en-US" b="0" dirty="0" smtClean="0">
                <a:latin typeface="Arial" charset="0"/>
                <a:ea typeface="宋体" charset="-122"/>
              </a:rPr>
              <a:t> </a:t>
            </a:r>
            <a:r>
              <a:rPr lang="zh-CN" altLang="en-US" sz="2400" spc="300" dirty="0" smtClean="0">
                <a:solidFill>
                  <a:srgbClr val="002060"/>
                </a:solidFill>
                <a:latin typeface="Arial" charset="0"/>
                <a:ea typeface="宋体" charset="-122"/>
              </a:rPr>
              <a:t>绿色低碳循环经济</a:t>
            </a:r>
            <a:endParaRPr lang="zh-CN" altLang="en-US" sz="2400" spc="300" dirty="0">
              <a:solidFill>
                <a:srgbClr val="002060"/>
              </a:solidFill>
              <a:latin typeface="Arial" charset="0"/>
              <a:ea typeface="宋体" charset="-122"/>
            </a:endParaRPr>
          </a:p>
        </p:txBody>
      </p:sp>
      <p:sp>
        <p:nvSpPr>
          <p:cNvPr id="10" name="AutoShape 7"/>
          <p:cNvSpPr>
            <a:spLocks noChangeArrowheads="1"/>
          </p:cNvSpPr>
          <p:nvPr/>
        </p:nvSpPr>
        <p:spPr bwMode="gray">
          <a:xfrm>
            <a:off x="2000232" y="1071552"/>
            <a:ext cx="4035828" cy="888726"/>
          </a:xfrm>
          <a:prstGeom prst="roundRect">
            <a:avLst>
              <a:gd name="adj" fmla="val 11921"/>
            </a:avLst>
          </a:prstGeom>
          <a:solidFill>
            <a:srgbClr val="FFC000"/>
          </a:solidFill>
          <a:ln w="25400">
            <a:solidFill>
              <a:srgbClr val="FEFEFE"/>
            </a:solidFill>
            <a:round/>
            <a:headEnd/>
            <a:tailEnd/>
          </a:ln>
          <a:effectLst>
            <a:outerShdw dist="53882" dir="2700000" algn="ctr" rotWithShape="0">
              <a:srgbClr val="000000">
                <a:alpha val="50000"/>
              </a:srgbClr>
            </a:outerShdw>
          </a:effectLst>
        </p:spPr>
        <p:txBody>
          <a:bodyPr wrap="none" anchor="ctr"/>
          <a:lstStyle/>
          <a:p>
            <a:pPr algn="l">
              <a:defRPr/>
            </a:pPr>
            <a:r>
              <a:rPr lang="zh-CN" altLang="en-US" sz="2400" b="0" dirty="0" smtClean="0">
                <a:solidFill>
                  <a:srgbClr val="002060"/>
                </a:solidFill>
                <a:ea typeface="宋体" charset="-122"/>
              </a:rPr>
              <a:t>         </a:t>
            </a:r>
            <a:r>
              <a:rPr lang="zh-CN" altLang="en-US" sz="2400" spc="300" dirty="0" smtClean="0">
                <a:solidFill>
                  <a:srgbClr val="002060"/>
                </a:solidFill>
                <a:latin typeface="Arial" charset="0"/>
                <a:ea typeface="宋体" charset="-122"/>
              </a:rPr>
              <a:t>持续加强生态保护</a:t>
            </a:r>
            <a:endParaRPr lang="zh-CN" altLang="en-US" sz="2400" spc="300" dirty="0">
              <a:solidFill>
                <a:srgbClr val="002060"/>
              </a:solidFill>
              <a:latin typeface="Arial" charset="0"/>
              <a:ea typeface="宋体" charset="-122"/>
            </a:endParaRPr>
          </a:p>
        </p:txBody>
      </p:sp>
      <p:pic>
        <p:nvPicPr>
          <p:cNvPr id="12" name="Picture 52" descr="4400"/>
          <p:cNvPicPr>
            <a:picLocks noChangeAspect="1" noChangeArrowheads="1"/>
          </p:cNvPicPr>
          <p:nvPr/>
        </p:nvPicPr>
        <p:blipFill>
          <a:blip r:embed="rId2" cstate="email">
            <a:lum contrast="20000"/>
            <a:extLst>
              <a:ext uri="{28A0092B-C50C-407E-A947-70E740481C1C}">
                <a14:useLocalDpi xmlns:a14="http://schemas.microsoft.com/office/drawing/2010/main" xmlns="" val="0"/>
              </a:ext>
            </a:extLst>
          </a:blip>
          <a:srcRect/>
          <a:stretch>
            <a:fillRect/>
          </a:stretch>
        </p:blipFill>
        <p:spPr bwMode="auto">
          <a:xfrm flipH="1">
            <a:off x="4071934" y="2734569"/>
            <a:ext cx="5072062" cy="24089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928662" y="189499"/>
            <a:ext cx="8035826" cy="500048"/>
          </a:xfrm>
          <a:prstGeom prst="roundRec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2800" spc="300" dirty="0" smtClean="0">
                <a:solidFill>
                  <a:srgbClr val="002060"/>
                </a:solidFill>
                <a:latin typeface="微软雅黑" panose="020B0503020204020204" pitchFamily="34" charset="-122"/>
                <a:ea typeface="微软雅黑" panose="020B0503020204020204" pitchFamily="34" charset="-122"/>
              </a:rPr>
              <a:t>第五个重点任务</a:t>
            </a:r>
            <a:r>
              <a:rPr lang="en-US" altLang="zh-CN" sz="2800" spc="300" dirty="0" smtClean="0">
                <a:solidFill>
                  <a:srgbClr val="002060"/>
                </a:solidFill>
                <a:latin typeface="微软雅黑" panose="020B0503020204020204" pitchFamily="34" charset="-122"/>
                <a:ea typeface="微软雅黑" panose="020B0503020204020204" pitchFamily="34" charset="-122"/>
              </a:rPr>
              <a:t>——</a:t>
            </a:r>
            <a:r>
              <a:rPr lang="zh-CN" altLang="en-US" sz="2800" spc="300" dirty="0" smtClean="0">
                <a:solidFill>
                  <a:srgbClr val="002060"/>
                </a:solidFill>
                <a:latin typeface="微软雅黑" panose="020B0503020204020204" pitchFamily="34" charset="-122"/>
                <a:ea typeface="微软雅黑" panose="020B0503020204020204" pitchFamily="34" charset="-122"/>
              </a:rPr>
              <a:t>切实加强思想文化建设</a:t>
            </a:r>
            <a:endParaRPr lang="zh-CN" altLang="en-US" sz="2800" spc="300" dirty="0">
              <a:solidFill>
                <a:srgbClr val="002060"/>
              </a:solidFill>
              <a:latin typeface="微软雅黑" panose="020B0503020204020204" pitchFamily="34" charset="-122"/>
              <a:ea typeface="微软雅黑" panose="020B0503020204020204" pitchFamily="34" charset="-122"/>
            </a:endParaRPr>
          </a:p>
        </p:txBody>
      </p:sp>
      <p:grpSp>
        <p:nvGrpSpPr>
          <p:cNvPr id="4" name="组合 71"/>
          <p:cNvGrpSpPr>
            <a:grpSpLocks/>
          </p:cNvGrpSpPr>
          <p:nvPr/>
        </p:nvGrpSpPr>
        <p:grpSpPr bwMode="auto">
          <a:xfrm>
            <a:off x="1357290" y="1071554"/>
            <a:ext cx="1000132" cy="1143027"/>
            <a:chOff x="-1843032" y="1634255"/>
            <a:chExt cx="786401" cy="792408"/>
          </a:xfrm>
        </p:grpSpPr>
        <p:grpSp>
          <p:nvGrpSpPr>
            <p:cNvPr id="18" name="组合 84"/>
            <p:cNvGrpSpPr>
              <a:grpSpLocks/>
            </p:cNvGrpSpPr>
            <p:nvPr/>
          </p:nvGrpSpPr>
          <p:grpSpPr bwMode="auto">
            <a:xfrm>
              <a:off x="-1843032" y="1634255"/>
              <a:ext cx="786401" cy="792408"/>
              <a:chOff x="1836688" y="2579061"/>
              <a:chExt cx="1727202" cy="1701801"/>
            </a:xfrm>
          </p:grpSpPr>
          <p:pic>
            <p:nvPicPr>
              <p:cNvPr id="20" name="Picture 17" descr="circuler_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gray">
              <a:xfrm>
                <a:off x="1836688" y="2579062"/>
                <a:ext cx="1727200" cy="16967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 name="Oval 18"/>
              <p:cNvSpPr>
                <a:spLocks noChangeArrowheads="1"/>
              </p:cNvSpPr>
              <p:nvPr/>
            </p:nvSpPr>
            <p:spPr bwMode="gray">
              <a:xfrm>
                <a:off x="1836688" y="2579061"/>
                <a:ext cx="1727202" cy="1701801"/>
              </a:xfrm>
              <a:prstGeom prst="ellipse">
                <a:avLst/>
              </a:prstGeom>
              <a:gradFill rotWithShape="0">
                <a:gsLst>
                  <a:gs pos="0">
                    <a:srgbClr val="C00000"/>
                  </a:gs>
                  <a:gs pos="50000">
                    <a:srgbClr val="FF3300"/>
                  </a:gs>
                  <a:gs pos="100000">
                    <a:srgbClr val="FF8A00"/>
                  </a:gs>
                </a:gsLst>
                <a:lin ang="13500000" scaled="1"/>
              </a:gradFill>
              <a:ln>
                <a:noFill/>
              </a:ln>
              <a:extLst/>
            </p:spPr>
            <p:txBody>
              <a:bodyPr wrap="none" anchor="ctr"/>
              <a:lstStyle/>
              <a:p>
                <a:pPr algn="ctr" fontAlgn="auto">
                  <a:spcBef>
                    <a:spcPts val="0"/>
                  </a:spcBef>
                  <a:spcAft>
                    <a:spcPts val="0"/>
                  </a:spcAft>
                  <a:defRPr/>
                </a:pPr>
                <a:r>
                  <a:rPr lang="en-US" altLang="zh-CN" sz="2799" kern="0" dirty="0" smtClean="0">
                    <a:solidFill>
                      <a:srgbClr val="FFFF7A"/>
                    </a:solidFill>
                    <a:latin typeface="Arial Black" pitchFamily="34" charset="0"/>
                    <a:cs typeface="Arial" pitchFamily="34" charset="0"/>
                  </a:rPr>
                  <a:t>01</a:t>
                </a:r>
                <a:endParaRPr lang="zh-CN" altLang="en-US" sz="2799" kern="0" dirty="0">
                  <a:solidFill>
                    <a:srgbClr val="FFFF7A"/>
                  </a:solidFill>
                  <a:latin typeface="Arial Black" pitchFamily="34" charset="0"/>
                  <a:cs typeface="Arial" pitchFamily="34" charset="0"/>
                </a:endParaRPr>
              </a:p>
            </p:txBody>
          </p:sp>
        </p:grpSp>
        <p:grpSp>
          <p:nvGrpSpPr>
            <p:cNvPr id="7" name="Group 20"/>
            <p:cNvGrpSpPr>
              <a:grpSpLocks/>
            </p:cNvGrpSpPr>
            <p:nvPr/>
          </p:nvGrpSpPr>
          <p:grpSpPr bwMode="auto">
            <a:xfrm rot="-1297425" flipH="1" flipV="1">
              <a:off x="-1786389" y="2243574"/>
              <a:ext cx="678748" cy="158142"/>
              <a:chOff x="2522" y="1060"/>
              <a:chExt cx="900" cy="236"/>
            </a:xfrm>
          </p:grpSpPr>
          <p:grpSp>
            <p:nvGrpSpPr>
              <p:cNvPr id="8" name="Group 21"/>
              <p:cNvGrpSpPr>
                <a:grpSpLocks/>
              </p:cNvGrpSpPr>
              <p:nvPr/>
            </p:nvGrpSpPr>
            <p:grpSpPr bwMode="auto">
              <a:xfrm>
                <a:off x="2522" y="1060"/>
                <a:ext cx="742" cy="186"/>
                <a:chOff x="1565" y="2568"/>
                <a:chExt cx="1118" cy="279"/>
              </a:xfrm>
            </p:grpSpPr>
            <p:sp>
              <p:nvSpPr>
                <p:cNvPr id="14" name="AutoShape 22"/>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5" name="AutoShape 23"/>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6" name="AutoShape 24"/>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7" name="AutoShape 25"/>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grpSp>
          <p:grpSp>
            <p:nvGrpSpPr>
              <p:cNvPr id="9" name="Group 26"/>
              <p:cNvGrpSpPr>
                <a:grpSpLocks/>
              </p:cNvGrpSpPr>
              <p:nvPr/>
            </p:nvGrpSpPr>
            <p:grpSpPr bwMode="auto">
              <a:xfrm rot="1353540">
                <a:off x="2680" y="1110"/>
                <a:ext cx="742" cy="186"/>
                <a:chOff x="1565" y="2568"/>
                <a:chExt cx="1118" cy="279"/>
              </a:xfrm>
            </p:grpSpPr>
            <p:sp>
              <p:nvSpPr>
                <p:cNvPr id="10" name="AutoShape 27"/>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1" name="AutoShape 28"/>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2" name="AutoShape 29"/>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3" name="AutoShape 30"/>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grpSp>
        </p:grpSp>
      </p:grpSp>
      <p:sp>
        <p:nvSpPr>
          <p:cNvPr id="22" name="Oval 18"/>
          <p:cNvSpPr>
            <a:spLocks noChangeArrowheads="1"/>
          </p:cNvSpPr>
          <p:nvPr/>
        </p:nvSpPr>
        <p:spPr bwMode="gray">
          <a:xfrm>
            <a:off x="1357290" y="2928940"/>
            <a:ext cx="1000132" cy="1143026"/>
          </a:xfrm>
          <a:prstGeom prst="ellipse">
            <a:avLst/>
          </a:prstGeom>
          <a:gradFill rotWithShape="0">
            <a:gsLst>
              <a:gs pos="0">
                <a:srgbClr val="C00000"/>
              </a:gs>
              <a:gs pos="50000">
                <a:srgbClr val="FF3300"/>
              </a:gs>
              <a:gs pos="100000">
                <a:srgbClr val="FF8A00"/>
              </a:gs>
            </a:gsLst>
            <a:lin ang="13500000" scaled="1"/>
          </a:gradFill>
          <a:ln>
            <a:noFill/>
          </a:ln>
          <a:extLst/>
        </p:spPr>
        <p:txBody>
          <a:bodyPr wrap="none" anchor="ctr"/>
          <a:lstStyle/>
          <a:p>
            <a:pPr algn="ctr" fontAlgn="auto">
              <a:spcBef>
                <a:spcPts val="0"/>
              </a:spcBef>
              <a:spcAft>
                <a:spcPts val="0"/>
              </a:spcAft>
              <a:defRPr/>
            </a:pPr>
            <a:r>
              <a:rPr lang="en-US" altLang="zh-CN" sz="2799" kern="0" dirty="0" smtClean="0">
                <a:solidFill>
                  <a:srgbClr val="FFFF7A"/>
                </a:solidFill>
                <a:latin typeface="Arial Black" pitchFamily="34" charset="0"/>
                <a:cs typeface="Arial" pitchFamily="34" charset="0"/>
              </a:rPr>
              <a:t>02</a:t>
            </a:r>
            <a:endParaRPr lang="zh-CN" altLang="en-US" sz="2799" kern="0" dirty="0">
              <a:solidFill>
                <a:srgbClr val="FFFF7A"/>
              </a:solidFill>
              <a:latin typeface="Arial Black" pitchFamily="34" charset="0"/>
              <a:cs typeface="Arial" pitchFamily="34" charset="0"/>
            </a:endParaRPr>
          </a:p>
        </p:txBody>
      </p:sp>
      <p:sp>
        <p:nvSpPr>
          <p:cNvPr id="23" name="矩形 22"/>
          <p:cNvSpPr/>
          <p:nvPr/>
        </p:nvSpPr>
        <p:spPr>
          <a:xfrm>
            <a:off x="2357422" y="928676"/>
            <a:ext cx="6143668" cy="1569660"/>
          </a:xfrm>
          <a:prstGeom prst="rect">
            <a:avLst/>
          </a:prstGeom>
        </p:spPr>
        <p:txBody>
          <a:bodyPr wrap="square">
            <a:spAutoFit/>
          </a:bodyPr>
          <a:lstStyle/>
          <a:p>
            <a:r>
              <a:rPr lang="zh-CN" altLang="en-US" sz="2400" spc="300" dirty="0" smtClean="0">
                <a:solidFill>
                  <a:srgbClr val="FF0000"/>
                </a:solidFill>
                <a:latin typeface="微软雅黑" pitchFamily="34" charset="-122"/>
                <a:ea typeface="微软雅黑" pitchFamily="34" charset="-122"/>
              </a:rPr>
              <a:t>巩固团结奋斗的共同思想基础</a:t>
            </a:r>
            <a:endParaRPr lang="en-US" altLang="zh-CN" sz="2400" spc="300" dirty="0" smtClean="0">
              <a:solidFill>
                <a:srgbClr val="FF0000"/>
              </a:solidFill>
              <a:latin typeface="微软雅黑" pitchFamily="34" charset="-122"/>
              <a:ea typeface="微软雅黑" pitchFamily="34" charset="-122"/>
            </a:endParaRPr>
          </a:p>
          <a:p>
            <a:r>
              <a:rPr lang="zh-CN" altLang="en-US" sz="2400" spc="300" dirty="0" smtClean="0">
                <a:solidFill>
                  <a:srgbClr val="002060"/>
                </a:solidFill>
                <a:latin typeface="仿宋" pitchFamily="49" charset="-122"/>
                <a:ea typeface="仿宋" pitchFamily="49" charset="-122"/>
              </a:rPr>
              <a:t>把学习宣传贯彻习近平总书记系列重要讲话精神作为最大政治任务，牢牢掌握意识形态工作领导权管理权话语权</a:t>
            </a:r>
            <a:endParaRPr lang="zh-CN" altLang="en-US" sz="2400" spc="300" dirty="0">
              <a:solidFill>
                <a:srgbClr val="002060"/>
              </a:solidFill>
              <a:latin typeface="仿宋" pitchFamily="49" charset="-122"/>
              <a:ea typeface="仿宋" pitchFamily="49" charset="-122"/>
            </a:endParaRPr>
          </a:p>
        </p:txBody>
      </p:sp>
      <p:sp>
        <p:nvSpPr>
          <p:cNvPr id="24" name="矩形 23"/>
          <p:cNvSpPr/>
          <p:nvPr/>
        </p:nvSpPr>
        <p:spPr>
          <a:xfrm>
            <a:off x="2428860" y="2714626"/>
            <a:ext cx="5786478" cy="1569660"/>
          </a:xfrm>
          <a:prstGeom prst="rect">
            <a:avLst/>
          </a:prstGeom>
        </p:spPr>
        <p:txBody>
          <a:bodyPr wrap="square">
            <a:spAutoFit/>
          </a:bodyPr>
          <a:lstStyle/>
          <a:p>
            <a:pPr lvl="0"/>
            <a:r>
              <a:rPr lang="zh-CN" altLang="en-US" sz="2400" spc="300" dirty="0" smtClean="0">
                <a:solidFill>
                  <a:srgbClr val="FF0000"/>
                </a:solidFill>
                <a:latin typeface="微软雅黑" pitchFamily="34" charset="-122"/>
                <a:ea typeface="微软雅黑" pitchFamily="34" charset="-122"/>
              </a:rPr>
              <a:t>弘扬社会主义核心价值观</a:t>
            </a:r>
            <a:endParaRPr lang="en-US" altLang="zh-CN" sz="2400" spc="300" dirty="0" smtClean="0">
              <a:solidFill>
                <a:srgbClr val="FF0000"/>
              </a:solidFill>
              <a:latin typeface="微软雅黑" pitchFamily="34" charset="-122"/>
              <a:ea typeface="微软雅黑" pitchFamily="34" charset="-122"/>
            </a:endParaRPr>
          </a:p>
          <a:p>
            <a:pPr lvl="0"/>
            <a:r>
              <a:rPr lang="zh-CN" altLang="en-US" sz="2400" spc="300" dirty="0" smtClean="0">
                <a:solidFill>
                  <a:srgbClr val="002060"/>
                </a:solidFill>
                <a:latin typeface="仿宋" pitchFamily="49" charset="-122"/>
                <a:ea typeface="仿宋" pitchFamily="49" charset="-122"/>
              </a:rPr>
              <a:t>培育践行社会主义核心价值观，扎实开展群众性精神文明创建，加强党史研究，推动文化遗产保护和利用</a:t>
            </a:r>
            <a:endParaRPr lang="zh-CN" altLang="en-US" sz="2400" spc="300" dirty="0">
              <a:solidFill>
                <a:srgbClr val="002060"/>
              </a:solidFill>
              <a:latin typeface="仿宋" pitchFamily="49" charset="-122"/>
              <a:ea typeface="仿宋" pitchFamily="49" charset="-122"/>
            </a:endParaRPr>
          </a:p>
        </p:txBody>
      </p:sp>
      <p:pic>
        <p:nvPicPr>
          <p:cNvPr id="25" name="Picture 52" descr="4400"/>
          <p:cNvPicPr>
            <a:picLocks noChangeAspect="1" noChangeArrowheads="1"/>
          </p:cNvPicPr>
          <p:nvPr/>
        </p:nvPicPr>
        <p:blipFill>
          <a:blip r:embed="rId3" cstate="email">
            <a:lum contrast="20000"/>
            <a:extLst>
              <a:ext uri="{28A0092B-C50C-407E-A947-70E740481C1C}">
                <a14:useLocalDpi xmlns:a14="http://schemas.microsoft.com/office/drawing/2010/main" xmlns="" val="0"/>
              </a:ext>
            </a:extLst>
          </a:blip>
          <a:srcRect/>
          <a:stretch>
            <a:fillRect/>
          </a:stretch>
        </p:blipFill>
        <p:spPr bwMode="auto">
          <a:xfrm flipH="1">
            <a:off x="5572131" y="3447075"/>
            <a:ext cx="3571862" cy="1696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0" y="0"/>
            <a:ext cx="9141179" cy="51406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 name="Picture 51" descr="边"/>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1" y="0"/>
            <a:ext cx="2987823" cy="5143500"/>
          </a:xfrm>
          <a:prstGeom prst="rect">
            <a:avLst/>
          </a:prstGeom>
          <a:noFill/>
          <a:extLst>
            <a:ext uri="{909E8E84-426E-40DD-AFC4-6F175D3DCCD1}">
              <a14:hiddenFill xmlns:a14="http://schemas.microsoft.com/office/drawing/2010/main" xmlns="">
                <a:solidFill>
                  <a:srgbClr val="FFFFFF"/>
                </a:solidFill>
              </a14:hiddenFill>
            </a:ext>
          </a:extLst>
        </p:spPr>
      </p:pic>
      <p:sp>
        <p:nvSpPr>
          <p:cNvPr id="16" name="Line 65"/>
          <p:cNvSpPr>
            <a:spLocks noChangeShapeType="1"/>
          </p:cNvSpPr>
          <p:nvPr/>
        </p:nvSpPr>
        <p:spPr bwMode="auto">
          <a:xfrm>
            <a:off x="5119104" y="939880"/>
            <a:ext cx="3167672" cy="0"/>
          </a:xfrm>
          <a:prstGeom prst="line">
            <a:avLst/>
          </a:prstGeom>
          <a:noFill/>
          <a:ln w="12700">
            <a:solidFill>
              <a:srgbClr val="CC0000"/>
            </a:solidFill>
            <a:round/>
            <a:headEnd type="oval" w="med" len="me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17961" dir="2700000" algn="ctr" rotWithShape="0">
                    <a:srgbClr val="CC0000">
                      <a:gamma/>
                      <a:shade val="60000"/>
                      <a:invGamma/>
                      <a:alpha val="50000"/>
                    </a:srgbClr>
                  </a:outerShdw>
                </a:effectLst>
              </a14:hiddenEffects>
            </a:ext>
          </a:extLst>
        </p:spPr>
        <p:txBody>
          <a:bodyPr/>
          <a:lstStyle/>
          <a:p>
            <a:endParaRPr lang="zh-CN" altLang="en-US"/>
          </a:p>
        </p:txBody>
      </p:sp>
      <p:pic>
        <p:nvPicPr>
          <p:cNvPr id="19" name="Picture 75"/>
          <p:cNvPicPr>
            <a:picLocks noChangeAspect="1" noChangeArrowheads="1"/>
          </p:cNvPicPr>
          <p:nvPr/>
        </p:nvPicPr>
        <p:blipFill>
          <a:blip r:embed="rId5" cstate="email">
            <a:extLst>
              <a:ext uri="{28A0092B-C50C-407E-A947-70E740481C1C}">
                <a14:useLocalDpi xmlns:a14="http://schemas.microsoft.com/office/drawing/2010/main" xmlns="" val="0"/>
              </a:ext>
            </a:extLst>
          </a:blip>
          <a:stretch>
            <a:fillRect/>
          </a:stretch>
        </p:blipFill>
        <p:spPr bwMode="auto">
          <a:xfrm>
            <a:off x="-1" y="0"/>
            <a:ext cx="1847147" cy="2000246"/>
          </a:xfrm>
          <a:prstGeom prst="rect">
            <a:avLst/>
          </a:prstGeom>
          <a:noFill/>
          <a:extLst>
            <a:ext uri="{909E8E84-426E-40DD-AFC4-6F175D3DCCD1}">
              <a14:hiddenFill xmlns:a14="http://schemas.microsoft.com/office/drawing/2010/main" xmlns="">
                <a:solidFill>
                  <a:srgbClr val="FFFFFF"/>
                </a:solidFill>
              </a14:hiddenFill>
            </a:ext>
          </a:extLst>
        </p:spPr>
      </p:pic>
      <p:pic>
        <p:nvPicPr>
          <p:cNvPr id="23" name="Picture 52" descr="4400"/>
          <p:cNvPicPr>
            <a:picLocks noChangeAspect="1" noChangeArrowheads="1"/>
          </p:cNvPicPr>
          <p:nvPr/>
        </p:nvPicPr>
        <p:blipFill>
          <a:blip r:embed="rId6" cstate="email">
            <a:lum contrast="20000"/>
            <a:extLst>
              <a:ext uri="{28A0092B-C50C-407E-A947-70E740481C1C}">
                <a14:useLocalDpi xmlns:a14="http://schemas.microsoft.com/office/drawing/2010/main" xmlns="" val="0"/>
              </a:ext>
            </a:extLst>
          </a:blip>
          <a:srcRect/>
          <a:stretch>
            <a:fillRect/>
          </a:stretch>
        </p:blipFill>
        <p:spPr bwMode="auto">
          <a:xfrm>
            <a:off x="1" y="3286131"/>
            <a:ext cx="3203848" cy="18573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0177" name="Rectangle 1"/>
          <p:cNvSpPr>
            <a:spLocks noChangeArrowheads="1"/>
          </p:cNvSpPr>
          <p:nvPr/>
        </p:nvSpPr>
        <p:spPr bwMode="auto">
          <a:xfrm>
            <a:off x="2843809" y="964535"/>
            <a:ext cx="604867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81000" algn="l" defTabSz="914400" rtl="0" eaLnBrk="1" fontAlgn="base" latinLnBrk="0" hangingPunct="1">
              <a:lnSpc>
                <a:spcPct val="150000"/>
              </a:lnSpc>
              <a:spcBef>
                <a:spcPct val="0"/>
              </a:spcBef>
              <a:spcAft>
                <a:spcPct val="0"/>
              </a:spcAft>
              <a:buClrTx/>
              <a:buSzTx/>
              <a:buFontTx/>
              <a:buNone/>
              <a:tabLst/>
            </a:pPr>
            <a:r>
              <a:rPr kumimoji="0" lang="en-US" altLang="zh-CN" sz="2000" i="0" u="none" strike="noStrike" cap="none" spc="300" normalizeH="0" baseline="0" dirty="0" smtClean="0">
                <a:ln>
                  <a:noFill/>
                </a:ln>
                <a:solidFill>
                  <a:srgbClr val="FF0000"/>
                </a:solidFill>
                <a:effectLst/>
                <a:latin typeface="仿宋" pitchFamily="49" charset="-122"/>
                <a:ea typeface="仿宋" pitchFamily="49" charset="-122"/>
                <a:cs typeface="Times New Roman" pitchFamily="18" charset="0"/>
              </a:rPr>
              <a:t> 2017</a:t>
            </a:r>
            <a:r>
              <a:rPr kumimoji="0" lang="zh-CN" altLang="en-US" sz="2000" i="0" u="none" strike="noStrike" cap="none" spc="300" normalizeH="0" baseline="0" dirty="0" smtClean="0">
                <a:ln>
                  <a:noFill/>
                </a:ln>
                <a:solidFill>
                  <a:srgbClr val="FF0000"/>
                </a:solidFill>
                <a:effectLst/>
                <a:latin typeface="仿宋" pitchFamily="49" charset="-122"/>
                <a:ea typeface="仿宋" pitchFamily="49" charset="-122"/>
                <a:cs typeface="Times New Roman" pitchFamily="18" charset="0"/>
              </a:rPr>
              <a:t>年</a:t>
            </a:r>
            <a:r>
              <a:rPr kumimoji="0" lang="en-US" altLang="zh-CN" sz="2000" i="0" u="none" strike="noStrike" cap="none" spc="300" normalizeH="0" baseline="0" dirty="0" smtClean="0">
                <a:ln>
                  <a:noFill/>
                </a:ln>
                <a:solidFill>
                  <a:srgbClr val="FF0000"/>
                </a:solidFill>
                <a:effectLst/>
                <a:latin typeface="仿宋" pitchFamily="49" charset="-122"/>
                <a:ea typeface="仿宋" pitchFamily="49" charset="-122"/>
                <a:cs typeface="Times New Roman" pitchFamily="18" charset="0"/>
              </a:rPr>
              <a:t>5</a:t>
            </a:r>
            <a:r>
              <a:rPr kumimoji="0" lang="zh-CN" altLang="en-US" sz="2000" i="0" u="none" strike="noStrike" cap="none" spc="300" normalizeH="0" baseline="0" dirty="0" smtClean="0">
                <a:ln>
                  <a:noFill/>
                </a:ln>
                <a:solidFill>
                  <a:srgbClr val="FF0000"/>
                </a:solidFill>
                <a:effectLst/>
                <a:latin typeface="仿宋" pitchFamily="49" charset="-122"/>
                <a:ea typeface="仿宋" pitchFamily="49" charset="-122"/>
                <a:cs typeface="Times New Roman" pitchFamily="18" charset="0"/>
              </a:rPr>
              <a:t>月</a:t>
            </a:r>
            <a:r>
              <a:rPr kumimoji="0" lang="en-US" altLang="zh-CN" sz="2000" i="0" u="none" strike="noStrike" cap="none" spc="300" normalizeH="0" baseline="0" dirty="0" smtClean="0">
                <a:ln>
                  <a:noFill/>
                </a:ln>
                <a:solidFill>
                  <a:srgbClr val="FF0000"/>
                </a:solidFill>
                <a:effectLst/>
                <a:latin typeface="仿宋" pitchFamily="49" charset="-122"/>
                <a:ea typeface="仿宋" pitchFamily="49" charset="-122"/>
                <a:cs typeface="Times New Roman" pitchFamily="18" charset="0"/>
              </a:rPr>
              <a:t>24</a:t>
            </a:r>
            <a:r>
              <a:rPr kumimoji="0" lang="zh-CN" altLang="en-US" sz="2000" i="0" u="none" strike="noStrike" cap="none" spc="300" normalizeH="0" baseline="0" dirty="0" smtClean="0">
                <a:ln>
                  <a:noFill/>
                </a:ln>
                <a:solidFill>
                  <a:srgbClr val="FF0000"/>
                </a:solidFill>
                <a:effectLst/>
                <a:latin typeface="仿宋" pitchFamily="49" charset="-122"/>
                <a:ea typeface="仿宋" pitchFamily="49" charset="-122"/>
                <a:cs typeface="Times New Roman" pitchFamily="18" charset="0"/>
              </a:rPr>
              <a:t>日，中国共产党四川省第十一次代表大会在成都开幕。</a:t>
            </a:r>
            <a:endParaRPr kumimoji="0" lang="en-US" altLang="zh-CN" sz="2000" i="0" u="none" strike="noStrike" cap="none" spc="300" normalizeH="0" baseline="0" dirty="0" smtClean="0">
              <a:ln>
                <a:noFill/>
              </a:ln>
              <a:solidFill>
                <a:srgbClr val="FF0000"/>
              </a:solidFill>
              <a:effectLst/>
              <a:latin typeface="仿宋" pitchFamily="49" charset="-122"/>
              <a:ea typeface="仿宋" pitchFamily="49" charset="-122"/>
              <a:cs typeface="Times New Roman" pitchFamily="18" charset="0"/>
            </a:endParaRPr>
          </a:p>
          <a:p>
            <a:pPr lvl="0" indent="381000">
              <a:lnSpc>
                <a:spcPct val="150000"/>
              </a:lnSpc>
            </a:pPr>
            <a:r>
              <a:rPr lang="zh-CN" altLang="en-US" sz="2000" spc="300" dirty="0">
                <a:solidFill>
                  <a:srgbClr val="FF0000"/>
                </a:solidFill>
                <a:latin typeface="仿宋" pitchFamily="49" charset="-122"/>
                <a:ea typeface="仿宋" pitchFamily="49" charset="-122"/>
                <a:cs typeface="Times New Roman" pitchFamily="18" charset="0"/>
              </a:rPr>
              <a:t>大会是在深入学习贯彻习近平总书记系列重要讲话精神和党中央大政方针、四川各项事业取得新的重大成就背景下召开</a:t>
            </a:r>
            <a:r>
              <a:rPr lang="zh-CN" altLang="en-US" sz="2000" spc="300" dirty="0" smtClean="0">
                <a:solidFill>
                  <a:srgbClr val="FF0000"/>
                </a:solidFill>
                <a:latin typeface="仿宋" pitchFamily="49" charset="-122"/>
                <a:ea typeface="仿宋" pitchFamily="49" charset="-122"/>
                <a:cs typeface="Times New Roman" pitchFamily="18" charset="0"/>
              </a:rPr>
              <a:t>的；</a:t>
            </a:r>
            <a:r>
              <a:rPr kumimoji="0" lang="zh-CN" altLang="en-US" sz="2000" i="0" u="none" strike="noStrike" cap="none" spc="300" normalizeH="0" baseline="0" dirty="0" smtClean="0">
                <a:ln>
                  <a:noFill/>
                </a:ln>
                <a:solidFill>
                  <a:srgbClr val="FF0000"/>
                </a:solidFill>
                <a:effectLst/>
                <a:latin typeface="仿宋" pitchFamily="49" charset="-122"/>
                <a:ea typeface="仿宋" pitchFamily="49" charset="-122"/>
                <a:cs typeface="Times New Roman" pitchFamily="18" charset="0"/>
              </a:rPr>
              <a:t>是在全面建成小康社会进入决胜阶段、奋力开启我省现代化建设新征程的关键时期，召开的一次十分重要的会议。</a:t>
            </a:r>
            <a:endParaRPr kumimoji="0" lang="zh-CN" altLang="en-US" sz="2000" i="0" u="none" strike="noStrike" cap="none" spc="300" normalizeH="0" baseline="0" dirty="0" smtClean="0">
              <a:ln>
                <a:noFill/>
              </a:ln>
              <a:solidFill>
                <a:srgbClr val="FF0000"/>
              </a:solidFill>
              <a:effectLst/>
              <a:latin typeface="Arial" pitchFamily="34" charset="0"/>
              <a:ea typeface="宋体" pitchFamily="2" charset="-122"/>
              <a:cs typeface="宋体" pitchFamily="2" charset="-122"/>
            </a:endParaRPr>
          </a:p>
        </p:txBody>
      </p:sp>
      <p:sp>
        <p:nvSpPr>
          <p:cNvPr id="15" name="Rectangle 1"/>
          <p:cNvSpPr>
            <a:spLocks noChangeArrowheads="1"/>
          </p:cNvSpPr>
          <p:nvPr/>
        </p:nvSpPr>
        <p:spPr bwMode="auto">
          <a:xfrm>
            <a:off x="5052351" y="355105"/>
            <a:ext cx="3357554"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81000" algn="l" defTabSz="914400" rtl="0" eaLnBrk="1" fontAlgn="base" latinLnBrk="0" hangingPunct="1">
              <a:lnSpc>
                <a:spcPct val="100000"/>
              </a:lnSpc>
              <a:spcBef>
                <a:spcPct val="0"/>
              </a:spcBef>
              <a:spcAft>
                <a:spcPct val="0"/>
              </a:spcAft>
              <a:buClrTx/>
              <a:buSzTx/>
              <a:buFontTx/>
              <a:buNone/>
              <a:tabLst/>
            </a:pPr>
            <a:r>
              <a:rPr kumimoji="0" lang="zh-CN" altLang="en-US" sz="3200" i="0" u="none" strike="noStrike" cap="none" normalizeH="0" dirty="0" smtClean="0">
                <a:ln>
                  <a:noFill/>
                </a:ln>
                <a:solidFill>
                  <a:srgbClr val="002060"/>
                </a:solidFill>
                <a:effectLst/>
                <a:latin typeface="Arial" pitchFamily="34" charset="0"/>
                <a:ea typeface="宋体" pitchFamily="2" charset="-122"/>
                <a:cs typeface="宋体" pitchFamily="2" charset="-122"/>
              </a:rPr>
              <a:t>  </a:t>
            </a:r>
            <a:r>
              <a:rPr kumimoji="0" lang="zh-CN" altLang="en-US" sz="3200" i="0" u="none" strike="noStrike" cap="none" normalizeH="0" dirty="0" smtClean="0">
                <a:ln>
                  <a:noFill/>
                </a:ln>
                <a:solidFill>
                  <a:srgbClr val="002060"/>
                </a:solidFill>
                <a:effectLst/>
                <a:latin typeface="华文细黑" pitchFamily="2" charset="-122"/>
                <a:cs typeface="宋体" pitchFamily="2" charset="-122"/>
              </a:rPr>
              <a:t>时代背景</a:t>
            </a:r>
            <a:endParaRPr kumimoji="0" lang="zh-CN" altLang="en-US" sz="3200" i="0" u="none" strike="noStrike" cap="none" normalizeH="0" baseline="0" dirty="0" smtClean="0">
              <a:ln>
                <a:noFill/>
              </a:ln>
              <a:solidFill>
                <a:srgbClr val="002060"/>
              </a:solidFill>
              <a:effectLst/>
              <a:latin typeface="华文细黑" pitchFamily="2" charset="-122"/>
              <a:cs typeface="宋体" pitchFamily="2" charset="-122"/>
            </a:endParaRPr>
          </a:p>
        </p:txBody>
      </p:sp>
      <p:pic>
        <p:nvPicPr>
          <p:cNvPr id="10" name="Picture 2"/>
          <p:cNvPicPr>
            <a:picLocks noChangeAspect="1" noChangeArrowheads="1"/>
          </p:cNvPicPr>
          <p:nvPr/>
        </p:nvPicPr>
        <p:blipFill>
          <a:blip r:embed="rId7" cstate="email">
            <a:extLst>
              <a:ext uri="{28A0092B-C50C-407E-A947-70E740481C1C}">
                <a14:useLocalDpi xmlns:a14="http://schemas.microsoft.com/office/drawing/2010/main" xmlns="" val="0"/>
              </a:ext>
            </a:extLst>
          </a:blip>
          <a:stretch>
            <a:fillRect/>
          </a:stretch>
        </p:blipFill>
        <p:spPr bwMode="auto">
          <a:xfrm>
            <a:off x="8286776" y="4214824"/>
            <a:ext cx="609412" cy="61643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21145045"/>
      </p:ext>
    </p:extLst>
  </p:cSld>
  <p:clrMapOvr>
    <a:masterClrMapping/>
  </p:clrMapOvr>
  <p:transition spd="med">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928662" y="214297"/>
            <a:ext cx="7891810" cy="500065"/>
          </a:xfrm>
          <a:prstGeom prst="roundRec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2800" spc="300" dirty="0" smtClean="0">
                <a:solidFill>
                  <a:srgbClr val="002060"/>
                </a:solidFill>
                <a:latin typeface="微软雅黑" panose="020B0503020204020204" pitchFamily="34" charset="-122"/>
                <a:ea typeface="微软雅黑" panose="020B0503020204020204" pitchFamily="34" charset="-122"/>
              </a:rPr>
              <a:t> </a:t>
            </a:r>
            <a:r>
              <a:rPr lang="zh-CN" altLang="en-US" sz="2400" spc="300" dirty="0" smtClean="0">
                <a:solidFill>
                  <a:srgbClr val="002060"/>
                </a:solidFill>
                <a:latin typeface="微软雅黑" panose="020B0503020204020204" pitchFamily="34" charset="-122"/>
                <a:ea typeface="微软雅黑" panose="020B0503020204020204" pitchFamily="34" charset="-122"/>
              </a:rPr>
              <a:t>第六个重点任务</a:t>
            </a:r>
            <a:r>
              <a:rPr lang="en-US" altLang="zh-CN" sz="2400" spc="300" dirty="0" smtClean="0">
                <a:solidFill>
                  <a:srgbClr val="002060"/>
                </a:solidFill>
                <a:latin typeface="微软雅黑" panose="020B0503020204020204" pitchFamily="34" charset="-122"/>
                <a:ea typeface="微软雅黑" panose="020B0503020204020204" pitchFamily="34" charset="-122"/>
              </a:rPr>
              <a:t>——</a:t>
            </a:r>
            <a:r>
              <a:rPr lang="zh-CN" altLang="en-US" sz="2400" spc="300" dirty="0" smtClean="0">
                <a:solidFill>
                  <a:srgbClr val="002060"/>
                </a:solidFill>
                <a:latin typeface="微软雅黑" panose="020B0503020204020204" pitchFamily="34" charset="-122"/>
                <a:ea typeface="微软雅黑" panose="020B0503020204020204" pitchFamily="34" charset="-122"/>
              </a:rPr>
              <a:t>积极发展社会主义民主法治</a:t>
            </a:r>
            <a:endParaRPr lang="zh-CN" altLang="en-US" sz="2400" spc="300" dirty="0">
              <a:solidFill>
                <a:srgbClr val="002060"/>
              </a:solidFill>
              <a:latin typeface="微软雅黑" panose="020B0503020204020204" pitchFamily="34" charset="-122"/>
              <a:ea typeface="微软雅黑" panose="020B0503020204020204" pitchFamily="34" charset="-122"/>
            </a:endParaRPr>
          </a:p>
        </p:txBody>
      </p:sp>
      <p:pic>
        <p:nvPicPr>
          <p:cNvPr id="92161" name="Picture 1" descr="C:\Users\lenovo\Desktop\timg.jpg"/>
          <p:cNvPicPr>
            <a:picLocks noChangeAspect="1" noChangeArrowheads="1"/>
          </p:cNvPicPr>
          <p:nvPr/>
        </p:nvPicPr>
        <p:blipFill>
          <a:blip r:embed="rId2" cstate="print"/>
          <a:srcRect/>
          <a:stretch>
            <a:fillRect/>
          </a:stretch>
        </p:blipFill>
        <p:spPr bwMode="auto">
          <a:xfrm>
            <a:off x="5214942" y="714362"/>
            <a:ext cx="3929058" cy="2168061"/>
          </a:xfrm>
          <a:prstGeom prst="rect">
            <a:avLst/>
          </a:prstGeom>
          <a:noFill/>
        </p:spPr>
      </p:pic>
      <p:pic>
        <p:nvPicPr>
          <p:cNvPr id="92162" name="Picture 2" descr="C:\Users\lenovo\Desktop\u=46758413,2868707349&amp;fm=11&amp;gp=0.jpg"/>
          <p:cNvPicPr>
            <a:picLocks noChangeAspect="1" noChangeArrowheads="1"/>
          </p:cNvPicPr>
          <p:nvPr/>
        </p:nvPicPr>
        <p:blipFill>
          <a:blip r:embed="rId3" cstate="print"/>
          <a:srcRect/>
          <a:stretch>
            <a:fillRect/>
          </a:stretch>
        </p:blipFill>
        <p:spPr bwMode="auto">
          <a:xfrm>
            <a:off x="5214942" y="2936165"/>
            <a:ext cx="3929057" cy="2207335"/>
          </a:xfrm>
          <a:prstGeom prst="rect">
            <a:avLst/>
          </a:prstGeom>
          <a:noFill/>
        </p:spPr>
      </p:pic>
      <p:sp>
        <p:nvSpPr>
          <p:cNvPr id="6" name="AutoShape 7"/>
          <p:cNvSpPr>
            <a:spLocks noChangeArrowheads="1"/>
          </p:cNvSpPr>
          <p:nvPr/>
        </p:nvSpPr>
        <p:spPr bwMode="gray">
          <a:xfrm>
            <a:off x="571472" y="1000114"/>
            <a:ext cx="4393018" cy="888726"/>
          </a:xfrm>
          <a:prstGeom prst="roundRect">
            <a:avLst>
              <a:gd name="adj" fmla="val 11921"/>
            </a:avLst>
          </a:prstGeom>
          <a:solidFill>
            <a:srgbClr val="FFC000"/>
          </a:solidFill>
          <a:ln w="25400">
            <a:solidFill>
              <a:srgbClr val="FEFEFE"/>
            </a:solidFill>
            <a:round/>
            <a:headEnd/>
            <a:tailEnd/>
          </a:ln>
          <a:effectLst>
            <a:outerShdw dist="53882" dir="2700000" algn="ctr" rotWithShape="0">
              <a:srgbClr val="000000">
                <a:alpha val="50000"/>
              </a:srgbClr>
            </a:outerShdw>
          </a:effectLst>
        </p:spPr>
        <p:txBody>
          <a:bodyPr wrap="none" anchor="ctr"/>
          <a:lstStyle/>
          <a:p>
            <a:pPr algn="l">
              <a:defRPr/>
            </a:pPr>
            <a:r>
              <a:rPr lang="zh-CN" altLang="en-US" sz="1600" b="0" dirty="0" smtClean="0">
                <a:solidFill>
                  <a:srgbClr val="002060"/>
                </a:solidFill>
                <a:ea typeface="宋体" charset="-122"/>
              </a:rPr>
              <a:t> </a:t>
            </a:r>
            <a:r>
              <a:rPr lang="zh-CN" altLang="en-US" sz="2400" spc="300" dirty="0" smtClean="0">
                <a:solidFill>
                  <a:srgbClr val="002060"/>
                </a:solidFill>
                <a:latin typeface="Arial" charset="0"/>
                <a:ea typeface="宋体" charset="-122"/>
              </a:rPr>
              <a:t>加强社会主义民主政治建设</a:t>
            </a:r>
            <a:endParaRPr lang="zh-CN" altLang="en-US" sz="2400" spc="300" dirty="0">
              <a:solidFill>
                <a:srgbClr val="002060"/>
              </a:solidFill>
              <a:latin typeface="Arial" charset="0"/>
              <a:ea typeface="宋体" charset="-122"/>
            </a:endParaRPr>
          </a:p>
        </p:txBody>
      </p:sp>
      <p:sp>
        <p:nvSpPr>
          <p:cNvPr id="9" name="AutoShape 7"/>
          <p:cNvSpPr>
            <a:spLocks noChangeArrowheads="1"/>
          </p:cNvSpPr>
          <p:nvPr/>
        </p:nvSpPr>
        <p:spPr bwMode="gray">
          <a:xfrm>
            <a:off x="642910" y="2143122"/>
            <a:ext cx="4321580" cy="1031602"/>
          </a:xfrm>
          <a:prstGeom prst="roundRect">
            <a:avLst>
              <a:gd name="adj" fmla="val 11921"/>
            </a:avLst>
          </a:prstGeom>
          <a:solidFill>
            <a:srgbClr val="FFC000"/>
          </a:solidFill>
          <a:ln w="25400">
            <a:solidFill>
              <a:srgbClr val="FEFEFE"/>
            </a:solidFill>
            <a:round/>
            <a:headEnd/>
            <a:tailEnd/>
          </a:ln>
          <a:effectLst>
            <a:outerShdw dist="53882" dir="2700000" algn="ctr" rotWithShape="0">
              <a:srgbClr val="000000">
                <a:alpha val="50000"/>
              </a:srgbClr>
            </a:outerShdw>
          </a:effectLst>
        </p:spPr>
        <p:txBody>
          <a:bodyPr wrap="none" anchor="ctr"/>
          <a:lstStyle/>
          <a:p>
            <a:pPr algn="l">
              <a:defRPr/>
            </a:pPr>
            <a:r>
              <a:rPr lang="zh-CN" altLang="en-US" sz="2400" spc="300" dirty="0" smtClean="0">
                <a:solidFill>
                  <a:srgbClr val="002060"/>
                </a:solidFill>
                <a:ea typeface="宋体" charset="-122"/>
              </a:rPr>
              <a:t> </a:t>
            </a:r>
            <a:r>
              <a:rPr lang="zh-CN" altLang="en-US" sz="2400" spc="300" dirty="0" smtClean="0">
                <a:solidFill>
                  <a:srgbClr val="002060"/>
                </a:solidFill>
                <a:latin typeface="Arial" charset="0"/>
                <a:ea typeface="宋体" charset="-122"/>
              </a:rPr>
              <a:t>深入开展法治四川建设</a:t>
            </a:r>
            <a:endParaRPr lang="zh-CN" altLang="en-US" sz="2400" spc="300" dirty="0">
              <a:solidFill>
                <a:srgbClr val="002060"/>
              </a:solidFill>
              <a:latin typeface="Arial" charset="0"/>
              <a:ea typeface="宋体" charset="-122"/>
            </a:endParaRPr>
          </a:p>
        </p:txBody>
      </p:sp>
      <p:sp>
        <p:nvSpPr>
          <p:cNvPr id="12" name="AutoShape 7"/>
          <p:cNvSpPr>
            <a:spLocks noChangeArrowheads="1"/>
          </p:cNvSpPr>
          <p:nvPr/>
        </p:nvSpPr>
        <p:spPr bwMode="gray">
          <a:xfrm>
            <a:off x="714348" y="3571882"/>
            <a:ext cx="4321580" cy="1031602"/>
          </a:xfrm>
          <a:prstGeom prst="roundRect">
            <a:avLst>
              <a:gd name="adj" fmla="val 11921"/>
            </a:avLst>
          </a:prstGeom>
          <a:solidFill>
            <a:srgbClr val="FFC000"/>
          </a:solidFill>
          <a:ln w="25400">
            <a:solidFill>
              <a:srgbClr val="FEFEFE"/>
            </a:solidFill>
            <a:round/>
            <a:headEnd/>
            <a:tailEnd/>
          </a:ln>
          <a:effectLst>
            <a:outerShdw dist="53882" dir="2700000" algn="ctr" rotWithShape="0">
              <a:srgbClr val="000000">
                <a:alpha val="50000"/>
              </a:srgbClr>
            </a:outerShdw>
          </a:effectLst>
        </p:spPr>
        <p:txBody>
          <a:bodyPr wrap="none" anchor="ctr"/>
          <a:lstStyle/>
          <a:p>
            <a:pPr algn="l">
              <a:defRPr/>
            </a:pPr>
            <a:r>
              <a:rPr lang="zh-CN" altLang="en-US" sz="2400" b="0" dirty="0" smtClean="0">
                <a:solidFill>
                  <a:srgbClr val="002060"/>
                </a:solidFill>
                <a:ea typeface="宋体" charset="-122"/>
              </a:rPr>
              <a:t> </a:t>
            </a:r>
            <a:r>
              <a:rPr lang="zh-CN" altLang="en-US" sz="2400" spc="300" dirty="0" smtClean="0">
                <a:solidFill>
                  <a:srgbClr val="002060"/>
                </a:solidFill>
                <a:latin typeface="Arial" charset="0"/>
                <a:ea typeface="宋体" charset="-122"/>
              </a:rPr>
              <a:t>加强和创新社会治理</a:t>
            </a:r>
            <a:endParaRPr lang="zh-CN" altLang="en-US" sz="2400" spc="300" dirty="0">
              <a:solidFill>
                <a:srgbClr val="002060"/>
              </a:solidFill>
              <a:latin typeface="Arial" charset="0"/>
              <a:ea typeface="宋体" charset="-122"/>
            </a:endParaRPr>
          </a:p>
        </p:txBody>
      </p:sp>
    </p:spTree>
  </p:cSld>
  <p:clrMapOvr>
    <a:masterClrMapping/>
  </p:clrMapOvr>
  <p:transition spd="med">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357158" y="1500180"/>
            <a:ext cx="1285884" cy="1357322"/>
            <a:chOff x="816421" y="1307232"/>
            <a:chExt cx="883514" cy="888600"/>
          </a:xfrm>
        </p:grpSpPr>
        <p:grpSp>
          <p:nvGrpSpPr>
            <p:cNvPr id="3" name="组合 71"/>
            <p:cNvGrpSpPr>
              <a:grpSpLocks/>
            </p:cNvGrpSpPr>
            <p:nvPr/>
          </p:nvGrpSpPr>
          <p:grpSpPr bwMode="auto">
            <a:xfrm>
              <a:off x="816421" y="1307232"/>
              <a:ext cx="883514" cy="888600"/>
              <a:chOff x="-1843032" y="1634255"/>
              <a:chExt cx="786401" cy="792408"/>
            </a:xfrm>
          </p:grpSpPr>
          <p:grpSp>
            <p:nvGrpSpPr>
              <p:cNvPr id="5" name="组合 72"/>
              <p:cNvGrpSpPr>
                <a:grpSpLocks/>
              </p:cNvGrpSpPr>
              <p:nvPr/>
            </p:nvGrpSpPr>
            <p:grpSpPr bwMode="auto">
              <a:xfrm>
                <a:off x="-1843032" y="1634255"/>
                <a:ext cx="786401" cy="792408"/>
                <a:chOff x="1414834" y="1711414"/>
                <a:chExt cx="786401" cy="792408"/>
              </a:xfrm>
            </p:grpSpPr>
            <p:grpSp>
              <p:nvGrpSpPr>
                <p:cNvPr id="17" name="组合 84"/>
                <p:cNvGrpSpPr>
                  <a:grpSpLocks/>
                </p:cNvGrpSpPr>
                <p:nvPr/>
              </p:nvGrpSpPr>
              <p:grpSpPr bwMode="auto">
                <a:xfrm>
                  <a:off x="1414834" y="1711414"/>
                  <a:ext cx="786401" cy="792408"/>
                  <a:chOff x="1836688" y="2579062"/>
                  <a:chExt cx="1727202" cy="1701801"/>
                </a:xfrm>
              </p:grpSpPr>
              <p:pic>
                <p:nvPicPr>
                  <p:cNvPr id="19" name="Picture 17" descr="circuler_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gray">
                  <a:xfrm>
                    <a:off x="1836688" y="2579062"/>
                    <a:ext cx="1727200" cy="16967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Oval 18"/>
                  <p:cNvSpPr>
                    <a:spLocks noChangeArrowheads="1"/>
                  </p:cNvSpPr>
                  <p:nvPr/>
                </p:nvSpPr>
                <p:spPr bwMode="gray">
                  <a:xfrm>
                    <a:off x="1836688" y="2579062"/>
                    <a:ext cx="1727202" cy="1701801"/>
                  </a:xfrm>
                  <a:prstGeom prst="ellipse">
                    <a:avLst/>
                  </a:prstGeom>
                  <a:gradFill rotWithShape="0">
                    <a:gsLst>
                      <a:gs pos="0">
                        <a:srgbClr val="C00000"/>
                      </a:gs>
                      <a:gs pos="50000">
                        <a:srgbClr val="FF3300"/>
                      </a:gs>
                      <a:gs pos="100000">
                        <a:srgbClr val="FF8A00"/>
                      </a:gs>
                    </a:gsLst>
                    <a:lin ang="13500000" scaled="1"/>
                  </a:gradFill>
                  <a:ln>
                    <a:noFill/>
                  </a:ln>
                  <a:extLst/>
                </p:spPr>
                <p:txBody>
                  <a:bodyPr wrap="none" anchor="ctr"/>
                  <a:lstStyle/>
                  <a:p>
                    <a:pPr algn="ctr" fontAlgn="auto">
                      <a:spcBef>
                        <a:spcPts val="0"/>
                      </a:spcBef>
                      <a:spcAft>
                        <a:spcPts val="0"/>
                      </a:spcAft>
                      <a:defRPr/>
                    </a:pPr>
                    <a:endParaRPr lang="zh-CN" altLang="en-US" sz="2799" kern="0" dirty="0">
                      <a:solidFill>
                        <a:srgbClr val="FFFF7A"/>
                      </a:solidFill>
                      <a:latin typeface="Arial Black" pitchFamily="34" charset="0"/>
                      <a:cs typeface="Arial" pitchFamily="34" charset="0"/>
                    </a:endParaRPr>
                  </a:p>
                </p:txBody>
              </p:sp>
            </p:grpSp>
            <p:pic>
              <p:nvPicPr>
                <p:cNvPr id="18" name="Picture 19" descr="Picture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gray">
                <a:xfrm>
                  <a:off x="1497475" y="1725334"/>
                  <a:ext cx="621120" cy="2799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6" name="Group 20"/>
              <p:cNvGrpSpPr>
                <a:grpSpLocks/>
              </p:cNvGrpSpPr>
              <p:nvPr/>
            </p:nvGrpSpPr>
            <p:grpSpPr bwMode="auto">
              <a:xfrm rot="-1297425" flipH="1" flipV="1">
                <a:off x="-1786337" y="2243852"/>
                <a:ext cx="677240" cy="158142"/>
                <a:chOff x="2524" y="1060"/>
                <a:chExt cx="898" cy="236"/>
              </a:xfrm>
            </p:grpSpPr>
            <p:grpSp>
              <p:nvGrpSpPr>
                <p:cNvPr id="7" name="Group 21"/>
                <p:cNvGrpSpPr>
                  <a:grpSpLocks/>
                </p:cNvGrpSpPr>
                <p:nvPr/>
              </p:nvGrpSpPr>
              <p:grpSpPr bwMode="auto">
                <a:xfrm>
                  <a:off x="2524" y="1060"/>
                  <a:ext cx="742" cy="186"/>
                  <a:chOff x="1565" y="2568"/>
                  <a:chExt cx="1118" cy="279"/>
                </a:xfrm>
              </p:grpSpPr>
              <p:sp>
                <p:nvSpPr>
                  <p:cNvPr id="13" name="AutoShape 22"/>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4" name="AutoShape 23"/>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5" name="AutoShape 24"/>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6" name="AutoShape 25"/>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grpSp>
            <p:grpSp>
              <p:nvGrpSpPr>
                <p:cNvPr id="8" name="Group 26"/>
                <p:cNvGrpSpPr>
                  <a:grpSpLocks/>
                </p:cNvGrpSpPr>
                <p:nvPr/>
              </p:nvGrpSpPr>
              <p:grpSpPr bwMode="auto">
                <a:xfrm rot="1353540">
                  <a:off x="2680" y="1110"/>
                  <a:ext cx="742" cy="186"/>
                  <a:chOff x="1565" y="2568"/>
                  <a:chExt cx="1118" cy="279"/>
                </a:xfrm>
              </p:grpSpPr>
              <p:sp>
                <p:nvSpPr>
                  <p:cNvPr id="9" name="AutoShape 27"/>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0" name="AutoShape 28"/>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1" name="AutoShape 29"/>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2" name="AutoShape 30"/>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grpSp>
          </p:grpSp>
        </p:grpSp>
        <p:sp>
          <p:nvSpPr>
            <p:cNvPr id="4" name="矩形 3"/>
            <p:cNvSpPr/>
            <p:nvPr/>
          </p:nvSpPr>
          <p:spPr>
            <a:xfrm>
              <a:off x="970283" y="1432588"/>
              <a:ext cx="542480" cy="542681"/>
            </a:xfrm>
            <a:prstGeom prst="rect">
              <a:avLst/>
            </a:prstGeom>
            <a:blipFill dpi="0" rotWithShape="1">
              <a:blip r:embed="rId4" cstate="screen">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3" name="矩形 22"/>
          <p:cNvSpPr/>
          <p:nvPr/>
        </p:nvSpPr>
        <p:spPr>
          <a:xfrm>
            <a:off x="1610079" y="950286"/>
            <a:ext cx="7143800" cy="2956963"/>
          </a:xfrm>
          <a:prstGeom prst="rect">
            <a:avLst/>
          </a:prstGeom>
        </p:spPr>
        <p:txBody>
          <a:bodyPr wrap="square">
            <a:spAutoFit/>
          </a:bodyPr>
          <a:lstStyle/>
          <a:p>
            <a:pPr>
              <a:lnSpc>
                <a:spcPct val="150000"/>
              </a:lnSpc>
            </a:pPr>
            <a:r>
              <a:rPr lang="zh-CN" altLang="en-US" sz="3200" spc="300" dirty="0" smtClean="0">
                <a:solidFill>
                  <a:srgbClr val="002060"/>
                </a:solidFill>
                <a:latin typeface="微软雅黑" panose="020B0503020204020204" pitchFamily="34" charset="-122"/>
                <a:ea typeface="微软雅黑" panose="020B0503020204020204" pitchFamily="34" charset="-122"/>
              </a:rPr>
              <a:t>第七部分   </a:t>
            </a:r>
            <a:endParaRPr lang="en-US" altLang="zh-CN" sz="3200" spc="300" dirty="0" smtClean="0">
              <a:solidFill>
                <a:srgbClr val="002060"/>
              </a:solidFill>
              <a:latin typeface="微软雅黑" panose="020B0503020204020204" pitchFamily="34" charset="-122"/>
              <a:ea typeface="微软雅黑" panose="020B0503020204020204" pitchFamily="34" charset="-122"/>
            </a:endParaRPr>
          </a:p>
          <a:p>
            <a:pPr lvl="0">
              <a:lnSpc>
                <a:spcPct val="150000"/>
              </a:lnSpc>
            </a:pPr>
            <a:r>
              <a:rPr lang="zh-CN" altLang="en-US" sz="3200" spc="300" dirty="0" smtClean="0">
                <a:solidFill>
                  <a:srgbClr val="002060"/>
                </a:solidFill>
              </a:rPr>
              <a:t>深刻领会全面从严治党的重大部署，凝聚奋进力量，撸起袖子加油干，狠抓党代会精神落实</a:t>
            </a:r>
            <a:endParaRPr lang="zh-CN" altLang="en-US" sz="3200" spc="300" dirty="0">
              <a:solidFill>
                <a:srgbClr val="002060"/>
              </a:solidFill>
            </a:endParaRPr>
          </a:p>
        </p:txBody>
      </p:sp>
      <p:pic>
        <p:nvPicPr>
          <p:cNvPr id="22" name="Picture 52" descr="4400"/>
          <p:cNvPicPr>
            <a:picLocks noChangeAspect="1" noChangeArrowheads="1"/>
          </p:cNvPicPr>
          <p:nvPr/>
        </p:nvPicPr>
        <p:blipFill>
          <a:blip r:embed="rId5" cstate="email">
            <a:lum contrast="20000"/>
            <a:extLst>
              <a:ext uri="{28A0092B-C50C-407E-A947-70E740481C1C}">
                <a14:useLocalDpi xmlns:a14="http://schemas.microsoft.com/office/drawing/2010/main" xmlns="" val="0"/>
              </a:ext>
            </a:extLst>
          </a:blip>
          <a:srcRect/>
          <a:stretch>
            <a:fillRect/>
          </a:stretch>
        </p:blipFill>
        <p:spPr bwMode="auto">
          <a:xfrm flipH="1">
            <a:off x="4071934" y="2734569"/>
            <a:ext cx="5072062" cy="24089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1"/>
          <p:cNvSpPr>
            <a:spLocks noChangeArrowheads="1"/>
          </p:cNvSpPr>
          <p:nvPr/>
        </p:nvSpPr>
        <p:spPr bwMode="auto">
          <a:xfrm>
            <a:off x="107125" y="826177"/>
            <a:ext cx="4071966" cy="40626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8288" algn="l" defTabSz="914400" rtl="0" eaLnBrk="1" fontAlgn="base" latinLnBrk="0" hangingPunct="1">
              <a:lnSpc>
                <a:spcPct val="150000"/>
              </a:lnSpc>
              <a:spcBef>
                <a:spcPct val="0"/>
              </a:spcBef>
              <a:spcAft>
                <a:spcPct val="0"/>
              </a:spcAft>
              <a:buClrTx/>
              <a:buSzTx/>
              <a:buFontTx/>
              <a:buNone/>
              <a:tabLst/>
            </a:pPr>
            <a:r>
              <a:rPr kumimoji="0" lang="zh-CN" altLang="en-US" sz="1600" b="1" i="0" u="none" strike="noStrike" cap="none" spc="300" normalizeH="0" baseline="0" dirty="0" smtClean="0">
                <a:ln>
                  <a:noFill/>
                </a:ln>
                <a:solidFill>
                  <a:srgbClr val="FF0000"/>
                </a:solidFill>
                <a:effectLst/>
                <a:latin typeface="华文细黑" pitchFamily="2" charset="-122"/>
                <a:cs typeface="Times New Roman" pitchFamily="18" charset="0"/>
              </a:rPr>
              <a:t>为什么？</a:t>
            </a:r>
            <a:endParaRPr kumimoji="0" lang="zh-CN" altLang="en-US" sz="1600" b="0" i="0" u="none" strike="noStrike" cap="none" spc="300" normalizeH="0" baseline="0" dirty="0" smtClean="0">
              <a:ln>
                <a:noFill/>
              </a:ln>
              <a:solidFill>
                <a:srgbClr val="FF0000"/>
              </a:solidFill>
              <a:effectLst/>
              <a:latin typeface="华文细黑" pitchFamily="2" charset="-122"/>
              <a:cs typeface="Times New Roman" pitchFamily="18" charset="0"/>
            </a:endParaRPr>
          </a:p>
          <a:p>
            <a:pPr marL="0" marR="0" lvl="0" indent="268288" algn="l" defTabSz="914400" rtl="0" eaLnBrk="0" fontAlgn="base" latinLnBrk="0" hangingPunct="0">
              <a:lnSpc>
                <a:spcPct val="150000"/>
              </a:lnSpc>
              <a:spcBef>
                <a:spcPct val="0"/>
              </a:spcBef>
              <a:spcAft>
                <a:spcPct val="0"/>
              </a:spcAft>
              <a:buClrTx/>
              <a:buSzTx/>
              <a:buFontTx/>
              <a:buNone/>
              <a:tabLst/>
            </a:pPr>
            <a:r>
              <a:rPr kumimoji="0" lang="zh-CN" altLang="en-US" sz="1600" i="0" u="none" strike="noStrike" cap="none" spc="300" normalizeH="0" baseline="0" dirty="0" smtClean="0">
                <a:ln>
                  <a:noFill/>
                </a:ln>
                <a:solidFill>
                  <a:srgbClr val="045408"/>
                </a:solidFill>
                <a:effectLst/>
                <a:latin typeface="华文细黑" pitchFamily="2" charset="-122"/>
                <a:cs typeface="Times New Roman" pitchFamily="18" charset="0"/>
              </a:rPr>
              <a:t>建设美丽繁荣和谐四川、推动治蜀兴川再上新台阶，关键在党，关键在党要管党、从严治党。这些年，省委坚决贯彻党中央全面从严治党方针，持续用力正风肃纪、旗帜鲜明惩治腐败、坚决有力刷新吏治，全面从严治党取得了重大阶段性成效，习近平总书记充分肯定“四川政治生态发生了可喜变化”。</a:t>
            </a:r>
            <a:endParaRPr kumimoji="0" lang="en-US" altLang="zh-CN" sz="1600" i="0" u="none" strike="noStrike" cap="none" spc="300" normalizeH="0" baseline="0" dirty="0" smtClean="0">
              <a:ln>
                <a:noFill/>
              </a:ln>
              <a:solidFill>
                <a:srgbClr val="045408"/>
              </a:solidFill>
              <a:effectLst/>
              <a:latin typeface="华文细黑" pitchFamily="2" charset="-122"/>
              <a:cs typeface="Times New Roman" pitchFamily="18" charset="0"/>
            </a:endParaRPr>
          </a:p>
          <a:p>
            <a:pPr marL="0" marR="0" lvl="0" indent="268288" algn="l" defTabSz="914400" rtl="0" eaLnBrk="0" fontAlgn="base" latinLnBrk="0" hangingPunct="0">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3" name="矩形 2"/>
          <p:cNvSpPr/>
          <p:nvPr/>
        </p:nvSpPr>
        <p:spPr>
          <a:xfrm>
            <a:off x="857224" y="214297"/>
            <a:ext cx="6643734" cy="523220"/>
          </a:xfrm>
          <a:prstGeom prst="rect">
            <a:avLst/>
          </a:prstGeom>
        </p:spPr>
        <p:txBody>
          <a:bodyPr wrap="square">
            <a:spAutoFit/>
          </a:bodyPr>
          <a:lstStyle/>
          <a:p>
            <a:pPr lvl="0" indent="268288"/>
            <a:r>
              <a:rPr lang="zh-CN" altLang="en-US" sz="2800" spc="300" dirty="0" smtClean="0">
                <a:solidFill>
                  <a:srgbClr val="002060"/>
                </a:solidFill>
                <a:latin typeface="Calibri" pitchFamily="34" charset="0"/>
                <a:ea typeface="宋体" pitchFamily="2" charset="-122"/>
                <a:cs typeface="Times New Roman" pitchFamily="18" charset="0"/>
              </a:rPr>
              <a:t> </a:t>
            </a:r>
            <a:r>
              <a:rPr lang="zh-CN" altLang="en-US" sz="2800" spc="300" dirty="0" smtClean="0">
                <a:solidFill>
                  <a:srgbClr val="002060"/>
                </a:solidFill>
                <a:latin typeface="+mj-ea"/>
                <a:ea typeface="+mj-ea"/>
                <a:cs typeface="Times New Roman" pitchFamily="18" charset="0"/>
              </a:rPr>
              <a:t>为什么要从严治党和如何从严治党</a:t>
            </a:r>
            <a:endParaRPr lang="zh-CN" altLang="en-US" sz="2800" b="0" spc="300" dirty="0" smtClean="0">
              <a:solidFill>
                <a:srgbClr val="002060"/>
              </a:solidFill>
              <a:latin typeface="+mj-ea"/>
              <a:ea typeface="+mj-ea"/>
              <a:cs typeface="Times New Roman" pitchFamily="18" charset="0"/>
            </a:endParaRPr>
          </a:p>
        </p:txBody>
      </p:sp>
      <p:sp>
        <p:nvSpPr>
          <p:cNvPr id="4" name="矩形 3"/>
          <p:cNvSpPr/>
          <p:nvPr/>
        </p:nvSpPr>
        <p:spPr>
          <a:xfrm>
            <a:off x="4578545" y="755848"/>
            <a:ext cx="3888432" cy="4016484"/>
          </a:xfrm>
          <a:prstGeom prst="rect">
            <a:avLst/>
          </a:prstGeom>
        </p:spPr>
        <p:txBody>
          <a:bodyPr wrap="square">
            <a:spAutoFit/>
          </a:bodyPr>
          <a:lstStyle/>
          <a:p>
            <a:pPr>
              <a:lnSpc>
                <a:spcPct val="150000"/>
              </a:lnSpc>
            </a:pPr>
            <a:r>
              <a:rPr lang="zh-CN" altLang="en-US" sz="1700" spc="300" dirty="0" smtClean="0">
                <a:solidFill>
                  <a:srgbClr val="FF0000"/>
                </a:solidFill>
                <a:latin typeface="华文细黑" pitchFamily="2" charset="-122"/>
                <a:cs typeface="Times New Roman" pitchFamily="18" charset="0"/>
              </a:rPr>
              <a:t>怎么做？</a:t>
            </a:r>
            <a:endParaRPr lang="en-US" altLang="zh-CN" sz="1700" spc="300" dirty="0" smtClean="0">
              <a:solidFill>
                <a:srgbClr val="FF0000"/>
              </a:solidFill>
              <a:latin typeface="华文细黑" pitchFamily="2" charset="-122"/>
              <a:cs typeface="Times New Roman" pitchFamily="18" charset="0"/>
            </a:endParaRPr>
          </a:p>
          <a:p>
            <a:pPr>
              <a:lnSpc>
                <a:spcPct val="150000"/>
              </a:lnSpc>
            </a:pPr>
            <a:r>
              <a:rPr lang="zh-CN" altLang="en-US" sz="1700" spc="300" dirty="0" smtClean="0">
                <a:solidFill>
                  <a:srgbClr val="002060"/>
                </a:solidFill>
                <a:latin typeface="华文细黑" pitchFamily="2" charset="-122"/>
              </a:rPr>
              <a:t>    坚定贯彻党中央全面从严治党方针，坚持思想建党、组织建党、制度治党相结合，以改革创新精神全面加强党的建设，进一步巩固发展良好政治生态，为治蜀兴川事业发展提供坚强保证。</a:t>
            </a:r>
          </a:p>
          <a:p>
            <a:pPr>
              <a:lnSpc>
                <a:spcPct val="150000"/>
              </a:lnSpc>
            </a:pPr>
            <a:r>
              <a:rPr lang="zh-CN" altLang="en-US" sz="1700" spc="300" dirty="0" smtClean="0">
                <a:solidFill>
                  <a:srgbClr val="FF0000"/>
                </a:solidFill>
                <a:latin typeface="华文细黑" pitchFamily="2" charset="-122"/>
              </a:rPr>
              <a:t>    报告着眼把全面从严治党向纵深推进，明确提出“七项重点任务”。</a:t>
            </a:r>
          </a:p>
        </p:txBody>
      </p:sp>
      <p:pic>
        <p:nvPicPr>
          <p:cNvPr id="5" name="Picture 52" descr="4400"/>
          <p:cNvPicPr>
            <a:picLocks noChangeAspect="1" noChangeArrowheads="1"/>
          </p:cNvPicPr>
          <p:nvPr/>
        </p:nvPicPr>
        <p:blipFill>
          <a:blip r:embed="rId2" cstate="email">
            <a:lum contrast="20000"/>
            <a:extLst>
              <a:ext uri="{28A0092B-C50C-407E-A947-70E740481C1C}">
                <a14:useLocalDpi xmlns:a14="http://schemas.microsoft.com/office/drawing/2010/main" xmlns="" val="0"/>
              </a:ext>
            </a:extLst>
          </a:blip>
          <a:srcRect/>
          <a:stretch>
            <a:fillRect/>
          </a:stretch>
        </p:blipFill>
        <p:spPr bwMode="auto">
          <a:xfrm flipH="1">
            <a:off x="6429387" y="3854221"/>
            <a:ext cx="2714607" cy="12892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928662" y="214296"/>
            <a:ext cx="6143668" cy="428627"/>
          </a:xfrm>
          <a:prstGeom prst="roundRec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2800" dirty="0" smtClean="0">
                <a:solidFill>
                  <a:srgbClr val="002060"/>
                </a:solidFill>
                <a:latin typeface="微软雅黑" panose="020B0503020204020204" pitchFamily="34" charset="-122"/>
                <a:ea typeface="微软雅黑" panose="020B0503020204020204" pitchFamily="34" charset="-122"/>
              </a:rPr>
              <a:t>         从严治党</a:t>
            </a:r>
            <a:r>
              <a:rPr lang="en-US" altLang="zh-CN" sz="2800" dirty="0" smtClean="0">
                <a:solidFill>
                  <a:srgbClr val="002060"/>
                </a:solidFill>
                <a:latin typeface="微软雅黑" panose="020B0503020204020204" pitchFamily="34" charset="-122"/>
                <a:ea typeface="微软雅黑" panose="020B0503020204020204" pitchFamily="34" charset="-122"/>
              </a:rPr>
              <a:t>——</a:t>
            </a:r>
            <a:r>
              <a:rPr lang="zh-CN" altLang="en-US" sz="2800" dirty="0" smtClean="0">
                <a:solidFill>
                  <a:srgbClr val="002060"/>
                </a:solidFill>
                <a:latin typeface="微软雅黑" panose="020B0503020204020204" pitchFamily="34" charset="-122"/>
                <a:ea typeface="微软雅黑" panose="020B0503020204020204" pitchFamily="34" charset="-122"/>
              </a:rPr>
              <a:t>“七项重点任务”</a:t>
            </a:r>
            <a:endParaRPr lang="zh-CN" altLang="en-US" sz="2800" dirty="0">
              <a:solidFill>
                <a:srgbClr val="002060"/>
              </a:solidFill>
              <a:latin typeface="微软雅黑" panose="020B0503020204020204" pitchFamily="34" charset="-122"/>
              <a:ea typeface="微软雅黑" panose="020B0503020204020204" pitchFamily="34" charset="-122"/>
            </a:endParaRPr>
          </a:p>
        </p:txBody>
      </p:sp>
      <p:sp>
        <p:nvSpPr>
          <p:cNvPr id="4" name="对角圆角矩形 3"/>
          <p:cNvSpPr/>
          <p:nvPr/>
        </p:nvSpPr>
        <p:spPr bwMode="auto">
          <a:xfrm>
            <a:off x="755576" y="1059582"/>
            <a:ext cx="5904656" cy="798358"/>
          </a:xfrm>
          <a:prstGeom prst="round2DiagRect">
            <a:avLst>
              <a:gd name="adj1" fmla="val 50000"/>
              <a:gd name="adj2" fmla="val 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pc="300" dirty="0" smtClean="0">
                <a:solidFill>
                  <a:srgbClr val="FFFF00"/>
                </a:solidFill>
              </a:rPr>
              <a:t>一是坚定政治方向，切实树牢“四个意识”</a:t>
            </a:r>
            <a:endParaRPr lang="zh-CN" altLang="en-US" spc="300" dirty="0">
              <a:solidFill>
                <a:srgbClr val="FFFF00"/>
              </a:solidFill>
            </a:endParaRPr>
          </a:p>
        </p:txBody>
      </p:sp>
      <p:sp>
        <p:nvSpPr>
          <p:cNvPr id="5" name="对角圆角矩形 4"/>
          <p:cNvSpPr/>
          <p:nvPr/>
        </p:nvSpPr>
        <p:spPr bwMode="auto">
          <a:xfrm>
            <a:off x="867719" y="2283718"/>
            <a:ext cx="5817214" cy="778583"/>
          </a:xfrm>
          <a:prstGeom prst="round2DiagRect">
            <a:avLst>
              <a:gd name="adj1" fmla="val 50000"/>
              <a:gd name="adj2" fmla="val 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pc="300" dirty="0" smtClean="0">
                <a:solidFill>
                  <a:srgbClr val="FFFF00"/>
                </a:solidFill>
              </a:rPr>
              <a:t>二</a:t>
            </a:r>
            <a:r>
              <a:rPr lang="zh-CN" altLang="en-US" spc="300" dirty="0">
                <a:solidFill>
                  <a:srgbClr val="FFFF00"/>
                </a:solidFill>
              </a:rPr>
              <a:t>是着力凝神聚魂，坚守</a:t>
            </a:r>
            <a:r>
              <a:rPr lang="zh-CN" altLang="en-US" spc="300" dirty="0" smtClean="0">
                <a:solidFill>
                  <a:srgbClr val="FFFF00"/>
                </a:solidFill>
              </a:rPr>
              <a:t>共产党人精神家园</a:t>
            </a:r>
            <a:endParaRPr lang="zh-CN" altLang="en-US" spc="300" dirty="0">
              <a:solidFill>
                <a:srgbClr val="FFFF00"/>
              </a:solidFill>
            </a:endParaRPr>
          </a:p>
        </p:txBody>
      </p:sp>
      <p:sp>
        <p:nvSpPr>
          <p:cNvPr id="6" name="对角圆角矩形 5"/>
          <p:cNvSpPr/>
          <p:nvPr/>
        </p:nvSpPr>
        <p:spPr bwMode="auto">
          <a:xfrm>
            <a:off x="881708" y="3435846"/>
            <a:ext cx="5739833" cy="841113"/>
          </a:xfrm>
          <a:prstGeom prst="round2DiagRect">
            <a:avLst>
              <a:gd name="adj1" fmla="val 50000"/>
              <a:gd name="adj2" fmla="val 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pc="300" dirty="0" smtClean="0">
                <a:solidFill>
                  <a:srgbClr val="FFFF00"/>
                </a:solidFill>
              </a:rPr>
              <a:t>三</a:t>
            </a:r>
            <a:r>
              <a:rPr lang="zh-CN" altLang="en-US" spc="300" dirty="0">
                <a:solidFill>
                  <a:srgbClr val="FFFF00"/>
                </a:solidFill>
              </a:rPr>
              <a:t>是始终遵规守</a:t>
            </a:r>
            <a:r>
              <a:rPr lang="zh-CN" altLang="en-US" spc="300" dirty="0" smtClean="0">
                <a:solidFill>
                  <a:srgbClr val="FFFF00"/>
                </a:solidFill>
              </a:rPr>
              <a:t>矩，严肃党内政治生活</a:t>
            </a:r>
            <a:endParaRPr lang="zh-CN" altLang="en-US" spc="300" dirty="0">
              <a:solidFill>
                <a:srgbClr val="FFFF00"/>
              </a:solidFill>
            </a:endParaRPr>
          </a:p>
        </p:txBody>
      </p:sp>
    </p:spTree>
  </p:cSld>
  <p:clrMapOvr>
    <a:masterClrMapping/>
  </p:clrMapOvr>
  <p:transition spd="med">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角圆角矩形 4"/>
          <p:cNvSpPr/>
          <p:nvPr/>
        </p:nvSpPr>
        <p:spPr bwMode="auto">
          <a:xfrm>
            <a:off x="774693" y="2571750"/>
            <a:ext cx="6821643" cy="778583"/>
          </a:xfrm>
          <a:prstGeom prst="round2DiagRect">
            <a:avLst>
              <a:gd name="adj1" fmla="val 50000"/>
              <a:gd name="adj2" fmla="val 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pc="300" dirty="0">
                <a:solidFill>
                  <a:srgbClr val="FFFF00"/>
                </a:solidFill>
              </a:rPr>
              <a:t>六是着眼固本强基，坚持重心下移夯实基层基础</a:t>
            </a:r>
          </a:p>
        </p:txBody>
      </p:sp>
      <p:sp>
        <p:nvSpPr>
          <p:cNvPr id="6" name="对角圆角矩形 5"/>
          <p:cNvSpPr/>
          <p:nvPr/>
        </p:nvSpPr>
        <p:spPr bwMode="auto">
          <a:xfrm>
            <a:off x="774693" y="3628887"/>
            <a:ext cx="6677627" cy="841113"/>
          </a:xfrm>
          <a:prstGeom prst="round2DiagRect">
            <a:avLst>
              <a:gd name="adj1" fmla="val 50000"/>
              <a:gd name="adj2" fmla="val 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pc="300" dirty="0">
                <a:solidFill>
                  <a:srgbClr val="FFFF00"/>
                </a:solidFill>
              </a:rPr>
              <a:t>七是强化标本兼治，深入推进反腐倡廉建设</a:t>
            </a:r>
          </a:p>
        </p:txBody>
      </p:sp>
      <p:sp>
        <p:nvSpPr>
          <p:cNvPr id="7" name="对角圆角矩形 6"/>
          <p:cNvSpPr/>
          <p:nvPr/>
        </p:nvSpPr>
        <p:spPr bwMode="auto">
          <a:xfrm>
            <a:off x="753077" y="401480"/>
            <a:ext cx="7099782" cy="841113"/>
          </a:xfrm>
          <a:prstGeom prst="round2DiagRect">
            <a:avLst>
              <a:gd name="adj1" fmla="val 50000"/>
              <a:gd name="adj2" fmla="val 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pc="300" dirty="0">
                <a:solidFill>
                  <a:srgbClr val="FFFF00"/>
                </a:solidFill>
              </a:rPr>
              <a:t>四是坚持除弊革新，推动党风政风持续好转根本好转</a:t>
            </a:r>
          </a:p>
        </p:txBody>
      </p:sp>
      <p:sp>
        <p:nvSpPr>
          <p:cNvPr id="9" name="对角圆角矩形 8"/>
          <p:cNvSpPr/>
          <p:nvPr/>
        </p:nvSpPr>
        <p:spPr bwMode="auto">
          <a:xfrm>
            <a:off x="753077" y="1491630"/>
            <a:ext cx="6821643" cy="778583"/>
          </a:xfrm>
          <a:prstGeom prst="round2DiagRect">
            <a:avLst>
              <a:gd name="adj1" fmla="val 50000"/>
              <a:gd name="adj2" fmla="val 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pc="300" dirty="0">
                <a:solidFill>
                  <a:srgbClr val="FFFF00"/>
                </a:solidFill>
              </a:rPr>
              <a:t>五是选贤任能，打造忠诚干净担当的执政骨干</a:t>
            </a:r>
            <a:r>
              <a:rPr lang="zh-CN" altLang="en-US" spc="300" dirty="0" smtClean="0">
                <a:solidFill>
                  <a:srgbClr val="FFFF00"/>
                </a:solidFill>
              </a:rPr>
              <a:t>队伍</a:t>
            </a:r>
            <a:endParaRPr lang="zh-CN" altLang="en-US" spc="300" dirty="0">
              <a:solidFill>
                <a:srgbClr val="FFFF00"/>
              </a:solidFill>
            </a:endParaRPr>
          </a:p>
        </p:txBody>
      </p:sp>
    </p:spTree>
    <p:extLst>
      <p:ext uri="{BB962C8B-B14F-4D97-AF65-F5344CB8AC3E}">
        <p14:creationId xmlns:p14="http://schemas.microsoft.com/office/powerpoint/2010/main" xmlns="" val="3606254966"/>
      </p:ext>
    </p:extLst>
  </p:cSld>
  <p:clrMapOvr>
    <a:masterClrMapping/>
  </p:clrMapOvr>
  <p:transition spd="med">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1"/>
          <p:cNvSpPr>
            <a:spLocks noChangeArrowheads="1"/>
          </p:cNvSpPr>
          <p:nvPr/>
        </p:nvSpPr>
        <p:spPr bwMode="auto">
          <a:xfrm>
            <a:off x="611560" y="845186"/>
            <a:ext cx="7848872" cy="36471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Tx/>
              <a:buNone/>
              <a:tabLst/>
            </a:pPr>
            <a:r>
              <a:rPr kumimoji="0" lang="zh-CN" altLang="en-US" sz="2200" i="0" u="none" strike="noStrike" cap="none" spc="300" normalizeH="0" baseline="0" dirty="0" smtClean="0">
                <a:ln>
                  <a:noFill/>
                </a:ln>
                <a:solidFill>
                  <a:srgbClr val="FF0000"/>
                </a:solidFill>
                <a:effectLst/>
                <a:latin typeface="华文楷体" pitchFamily="2" charset="-122"/>
                <a:ea typeface="华文楷体" pitchFamily="2" charset="-122"/>
                <a:cs typeface="Times New Roman" pitchFamily="18" charset="0"/>
              </a:rPr>
              <a:t>   同志们，</a:t>
            </a:r>
            <a:r>
              <a:rPr kumimoji="0" lang="zh-CN" sz="2200" i="0" u="none" strike="noStrike" cap="none" spc="300" normalizeH="0" baseline="0" dirty="0" smtClean="0">
                <a:ln>
                  <a:noFill/>
                </a:ln>
                <a:solidFill>
                  <a:srgbClr val="FF0000"/>
                </a:solidFill>
                <a:effectLst/>
                <a:latin typeface="华文楷体" pitchFamily="2" charset="-122"/>
                <a:ea typeface="华文楷体" pitchFamily="2" charset="-122"/>
                <a:cs typeface="Times New Roman" pitchFamily="18" charset="0"/>
              </a:rPr>
              <a:t>学习宣传贯彻党的十一次党代会精神，是当前和今后一个时期全省的重要政治任务</a:t>
            </a:r>
            <a:r>
              <a:rPr kumimoji="0" lang="zh-CN" altLang="en-US" sz="2200" i="0" u="none" strike="noStrike" cap="none" spc="300" normalizeH="0" baseline="0" dirty="0" smtClean="0">
                <a:ln>
                  <a:noFill/>
                </a:ln>
                <a:solidFill>
                  <a:srgbClr val="FF0000"/>
                </a:solidFill>
                <a:effectLst/>
                <a:latin typeface="华文楷体" pitchFamily="2" charset="-122"/>
                <a:ea typeface="华文楷体" pitchFamily="2" charset="-122"/>
                <a:cs typeface="Times New Roman" pitchFamily="18" charset="0"/>
              </a:rPr>
              <a:t>。</a:t>
            </a:r>
            <a:endParaRPr kumimoji="0" lang="en-US" altLang="zh-CN" sz="2200" i="0" u="none" strike="noStrike" cap="none" spc="300" normalizeH="0" baseline="0" dirty="0" smtClean="0">
              <a:ln>
                <a:noFill/>
              </a:ln>
              <a:solidFill>
                <a:srgbClr val="FF0000"/>
              </a:solidFill>
              <a:effectLst/>
              <a:latin typeface="华文楷体" pitchFamily="2" charset="-122"/>
              <a:ea typeface="华文楷体" pitchFamily="2" charset="-122"/>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Tx/>
              <a:buNone/>
              <a:tabLst/>
            </a:pPr>
            <a:r>
              <a:rPr kumimoji="0" lang="en-US" altLang="zh-CN" sz="2200" i="0" u="none" strike="noStrike" cap="none" spc="300" normalizeH="0" baseline="0" dirty="0" smtClean="0">
                <a:ln>
                  <a:noFill/>
                </a:ln>
                <a:solidFill>
                  <a:srgbClr val="045408"/>
                </a:solidFill>
                <a:effectLst/>
                <a:latin typeface="华文楷体" pitchFamily="2" charset="-122"/>
                <a:ea typeface="华文楷体" pitchFamily="2" charset="-122"/>
                <a:cs typeface="Times New Roman" pitchFamily="18" charset="0"/>
              </a:rPr>
              <a:t>   </a:t>
            </a:r>
            <a:r>
              <a:rPr kumimoji="0" lang="zh-CN" sz="2200" i="0" u="none" strike="noStrike" cap="none" spc="300" normalizeH="0" baseline="0" dirty="0" smtClean="0">
                <a:ln>
                  <a:noFill/>
                </a:ln>
                <a:solidFill>
                  <a:srgbClr val="045408"/>
                </a:solidFill>
                <a:effectLst/>
                <a:latin typeface="华文楷体" pitchFamily="2" charset="-122"/>
                <a:ea typeface="华文楷体" pitchFamily="2" charset="-122"/>
                <a:cs typeface="Times New Roman" pitchFamily="18" charset="0"/>
              </a:rPr>
              <a:t>我们要按照省委部署要求，在更大范围统一思想、凝聚共识，把党代会精神转化为推动改革发展的实际成效，为深入实施“三大发展战略”、推进“两个跨越”，建设美丽繁荣和谐四川提供有力的人才支撑和智力保障，以优异成绩迎接党的十九大胜利召开</a:t>
            </a:r>
            <a:r>
              <a:rPr kumimoji="0" lang="zh-CN" altLang="en-US" sz="2200" i="0" u="none" strike="noStrike" cap="none" spc="300" normalizeH="0" baseline="0" dirty="0" smtClean="0">
                <a:ln>
                  <a:noFill/>
                </a:ln>
                <a:solidFill>
                  <a:srgbClr val="045408"/>
                </a:solidFill>
                <a:effectLst/>
                <a:latin typeface="华文楷体" pitchFamily="2" charset="-122"/>
                <a:ea typeface="华文楷体" pitchFamily="2" charset="-122"/>
                <a:cs typeface="Times New Roman" pitchFamily="18" charset="0"/>
              </a:rPr>
              <a:t>！</a:t>
            </a:r>
            <a:endParaRPr kumimoji="0" lang="zh-CN" sz="2200" i="0" u="none" strike="noStrike" cap="none" spc="300" normalizeH="0" baseline="0" dirty="0" smtClean="0">
              <a:ln>
                <a:noFill/>
              </a:ln>
              <a:solidFill>
                <a:srgbClr val="045408"/>
              </a:solidFill>
              <a:effectLst/>
              <a:latin typeface="华文楷体" pitchFamily="2" charset="-122"/>
              <a:ea typeface="华文楷体" pitchFamily="2" charset="-122"/>
              <a:cs typeface="宋体" pitchFamily="2" charset="-122"/>
            </a:endParaRPr>
          </a:p>
        </p:txBody>
      </p:sp>
      <p:pic>
        <p:nvPicPr>
          <p:cNvPr id="3" name="Picture 52" descr="4400"/>
          <p:cNvPicPr>
            <a:picLocks noChangeAspect="1" noChangeArrowheads="1"/>
          </p:cNvPicPr>
          <p:nvPr/>
        </p:nvPicPr>
        <p:blipFill>
          <a:blip r:embed="rId2" cstate="email">
            <a:lum contrast="20000"/>
            <a:extLst>
              <a:ext uri="{28A0092B-C50C-407E-A947-70E740481C1C}">
                <a14:useLocalDpi xmlns:a14="http://schemas.microsoft.com/office/drawing/2010/main" xmlns="" val="0"/>
              </a:ext>
            </a:extLst>
          </a:blip>
          <a:srcRect/>
          <a:stretch>
            <a:fillRect/>
          </a:stretch>
        </p:blipFill>
        <p:spPr bwMode="auto">
          <a:xfrm flipH="1">
            <a:off x="6395945" y="3857634"/>
            <a:ext cx="2745848" cy="13041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矩形 3"/>
          <p:cNvSpPr/>
          <p:nvPr/>
        </p:nvSpPr>
        <p:spPr>
          <a:xfrm>
            <a:off x="1285852" y="214296"/>
            <a:ext cx="6571030" cy="523220"/>
          </a:xfrm>
          <a:prstGeom prst="rect">
            <a:avLst/>
          </a:prstGeom>
        </p:spPr>
        <p:txBody>
          <a:bodyPr wrap="none">
            <a:spAutoFit/>
          </a:bodyPr>
          <a:lstStyle/>
          <a:p>
            <a:r>
              <a:rPr lang="zh-CN" altLang="en-US" sz="2800" spc="300" dirty="0" smtClean="0">
                <a:solidFill>
                  <a:srgbClr val="002060"/>
                </a:solidFill>
                <a:latin typeface="+mn-ea"/>
                <a:ea typeface="+mn-ea"/>
                <a:cs typeface="Times New Roman" pitchFamily="18" charset="0"/>
              </a:rPr>
              <a:t>以优异成绩迎接党的十九大胜利召开</a:t>
            </a:r>
            <a:endParaRPr lang="zh-CN" altLang="en-US" sz="2800" dirty="0">
              <a:latin typeface="+mn-ea"/>
              <a:ea typeface="+mn-ea"/>
            </a:endParaRPr>
          </a:p>
        </p:txBody>
      </p:sp>
    </p:spTree>
  </p:cSld>
  <p:clrMapOvr>
    <a:masterClrMapping/>
  </p:clrMapOvr>
  <p:transition spd="med">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984998" y="2355726"/>
            <a:ext cx="4157414" cy="2793361"/>
          </a:xfrm>
          <a:prstGeom prst="rect">
            <a:avLst/>
          </a:prstGeom>
        </p:spPr>
      </p:pic>
      <p:pic>
        <p:nvPicPr>
          <p:cNvPr id="5" name="图片 4"/>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180942" y="562351"/>
            <a:ext cx="2687202" cy="2297431"/>
          </a:xfrm>
          <a:prstGeom prst="rect">
            <a:avLst/>
          </a:prstGeom>
        </p:spPr>
      </p:pic>
      <p:sp>
        <p:nvSpPr>
          <p:cNvPr id="8" name="矩形 7"/>
          <p:cNvSpPr/>
          <p:nvPr/>
        </p:nvSpPr>
        <p:spPr>
          <a:xfrm>
            <a:off x="3643306" y="3000378"/>
            <a:ext cx="2964273" cy="1200329"/>
          </a:xfrm>
          <a:prstGeom prst="rect">
            <a:avLst/>
          </a:prstGeom>
        </p:spPr>
        <p:txBody>
          <a:bodyPr wrap="none">
            <a:spAutoFit/>
          </a:bodyPr>
          <a:lstStyle/>
          <a:p>
            <a:r>
              <a:rPr lang="zh-CN" altLang="en-US" sz="7200" dirty="0" smtClean="0">
                <a:solidFill>
                  <a:srgbClr val="002060"/>
                </a:solidFill>
                <a:latin typeface="Calibri" pitchFamily="34" charset="0"/>
                <a:ea typeface="宋体" pitchFamily="2" charset="-122"/>
                <a:cs typeface="Times New Roman" pitchFamily="18" charset="0"/>
              </a:rPr>
              <a:t>谢谢！</a:t>
            </a:r>
            <a:endParaRPr lang="zh-CN" altLang="en-US" sz="7200" dirty="0"/>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descr="C:\Users\PC\Desktop\zqq\201513_0002_20_0006_-----4.png"/>
          <p:cNvPicPr>
            <a:picLocks noChangeAspect="1" noChangeArrowheads="1"/>
          </p:cNvPicPr>
          <p:nvPr/>
        </p:nvPicPr>
        <p:blipFill>
          <a:blip r:embed="rId3" cstate="email">
            <a:extLst>
              <a:ext uri="{28A0092B-C50C-407E-A947-70E740481C1C}">
                <a14:useLocalDpi xmlns:a14="http://schemas.microsoft.com/office/drawing/2010/main" xmlns="" val="0"/>
              </a:ext>
            </a:extLst>
          </a:blip>
          <a:srcRect l="4156"/>
          <a:stretch>
            <a:fillRect/>
          </a:stretch>
        </p:blipFill>
        <p:spPr bwMode="auto">
          <a:xfrm>
            <a:off x="617" y="4580574"/>
            <a:ext cx="9141179" cy="5629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9" name="Picture 52" descr="4400"/>
          <p:cNvPicPr>
            <a:picLocks noChangeAspect="1" noChangeArrowheads="1"/>
          </p:cNvPicPr>
          <p:nvPr/>
        </p:nvPicPr>
        <p:blipFill>
          <a:blip r:embed="rId4" cstate="email">
            <a:lum contrast="20000"/>
            <a:extLst>
              <a:ext uri="{28A0092B-C50C-407E-A947-70E740481C1C}">
                <a14:useLocalDpi xmlns:a14="http://schemas.microsoft.com/office/drawing/2010/main" xmlns="" val="0"/>
              </a:ext>
            </a:extLst>
          </a:blip>
          <a:srcRect/>
          <a:stretch>
            <a:fillRect/>
          </a:stretch>
        </p:blipFill>
        <p:spPr bwMode="auto">
          <a:xfrm flipH="1">
            <a:off x="4724353" y="3063724"/>
            <a:ext cx="4417443" cy="20980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0" name="矩形 59"/>
          <p:cNvSpPr/>
          <p:nvPr/>
        </p:nvSpPr>
        <p:spPr bwMode="auto">
          <a:xfrm>
            <a:off x="-35719" y="1714494"/>
            <a:ext cx="8715404" cy="5715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dirty="0" smtClean="0">
                <a:solidFill>
                  <a:srgbClr val="FFFF00"/>
                </a:solidFill>
                <a:latin typeface="微软雅黑" panose="020B0503020204020204" pitchFamily="34" charset="-122"/>
                <a:ea typeface="微软雅黑" panose="020B0503020204020204" pitchFamily="34" charset="-122"/>
              </a:rPr>
              <a:t>是对党的十八大以来省委治蜀兴川发展思路、发展战略、发展成果的集中检验</a:t>
            </a:r>
            <a:endParaRPr lang="zh-CN" altLang="en-US" b="1" dirty="0">
              <a:solidFill>
                <a:srgbClr val="FFFF00"/>
              </a:solidFill>
              <a:latin typeface="微软雅黑" panose="020B0503020204020204" pitchFamily="34" charset="-122"/>
              <a:ea typeface="微软雅黑" panose="020B0503020204020204" pitchFamily="34" charset="-122"/>
            </a:endParaRPr>
          </a:p>
        </p:txBody>
      </p:sp>
      <p:sp>
        <p:nvSpPr>
          <p:cNvPr id="31" name="矩形 30"/>
          <p:cNvSpPr/>
          <p:nvPr/>
        </p:nvSpPr>
        <p:spPr>
          <a:xfrm>
            <a:off x="2286000" y="2248585"/>
            <a:ext cx="4572000" cy="369332"/>
          </a:xfrm>
          <a:prstGeom prst="rect">
            <a:avLst/>
          </a:prstGeom>
        </p:spPr>
        <p:txBody>
          <a:bodyPr>
            <a:spAutoFit/>
          </a:bodyPr>
          <a:lstStyle/>
          <a:p>
            <a:endParaRPr lang="zh-CN" altLang="en-US" dirty="0"/>
          </a:p>
        </p:txBody>
      </p:sp>
      <p:sp>
        <p:nvSpPr>
          <p:cNvPr id="32" name="矩形 31"/>
          <p:cNvSpPr/>
          <p:nvPr/>
        </p:nvSpPr>
        <p:spPr bwMode="auto">
          <a:xfrm>
            <a:off x="0" y="2571876"/>
            <a:ext cx="9144000" cy="64294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dirty="0" smtClean="0">
                <a:latin typeface="微软雅黑" panose="020B0503020204020204" pitchFamily="34" charset="-122"/>
                <a:ea typeface="微软雅黑" panose="020B0503020204020204" pitchFamily="34" charset="-122"/>
              </a:rPr>
              <a:t>    </a:t>
            </a:r>
            <a:r>
              <a:rPr lang="zh-CN" altLang="en-US" b="1" dirty="0" smtClean="0">
                <a:solidFill>
                  <a:srgbClr val="FFFF00"/>
                </a:solidFill>
                <a:latin typeface="微软雅黑" panose="020B0503020204020204" pitchFamily="34" charset="-122"/>
                <a:ea typeface="微软雅黑" panose="020B0503020204020204" pitchFamily="34" charset="-122"/>
              </a:rPr>
              <a:t>是对四川沿着总书记指引正确方向坚定前行、科学描绘未来发展美好蓝图的集中检验</a:t>
            </a:r>
            <a:endParaRPr lang="zh-CN" altLang="en-US" b="1" dirty="0">
              <a:solidFill>
                <a:srgbClr val="FFFF00"/>
              </a:solidFill>
              <a:latin typeface="微软雅黑" panose="020B0503020204020204" pitchFamily="34" charset="-122"/>
              <a:ea typeface="微软雅黑" panose="020B0503020204020204" pitchFamily="34" charset="-122"/>
            </a:endParaRPr>
          </a:p>
        </p:txBody>
      </p:sp>
      <p:sp>
        <p:nvSpPr>
          <p:cNvPr id="36" name="矩形 35"/>
          <p:cNvSpPr/>
          <p:nvPr/>
        </p:nvSpPr>
        <p:spPr bwMode="auto">
          <a:xfrm>
            <a:off x="35719" y="3541233"/>
            <a:ext cx="8643966" cy="5715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spc="300" dirty="0" smtClean="0">
                <a:solidFill>
                  <a:srgbClr val="FFFF00"/>
                </a:solidFill>
                <a:latin typeface="微软雅黑" panose="020B0503020204020204" pitchFamily="34" charset="-122"/>
                <a:ea typeface="微软雅黑" panose="020B0503020204020204" pitchFamily="34" charset="-122"/>
              </a:rPr>
              <a:t>是对四川从严管党治党、重塑良好政治生态的集中检验</a:t>
            </a:r>
            <a:endParaRPr lang="zh-CN" altLang="en-US" b="1" spc="300" dirty="0">
              <a:solidFill>
                <a:srgbClr val="FFFF00"/>
              </a:solidFill>
              <a:latin typeface="微软雅黑" panose="020B0503020204020204" pitchFamily="34" charset="-122"/>
              <a:ea typeface="微软雅黑" panose="020B0503020204020204" pitchFamily="34" charset="-122"/>
            </a:endParaRPr>
          </a:p>
        </p:txBody>
      </p:sp>
      <p:pic>
        <p:nvPicPr>
          <p:cNvPr id="14" name="Picture 2"/>
          <p:cNvPicPr>
            <a:picLocks noChangeAspect="1" noChangeArrowheads="1"/>
          </p:cNvPicPr>
          <p:nvPr/>
        </p:nvPicPr>
        <p:blipFill>
          <a:blip r:embed="rId5" cstate="email">
            <a:extLst>
              <a:ext uri="{28A0092B-C50C-407E-A947-70E740481C1C}">
                <a14:useLocalDpi xmlns:a14="http://schemas.microsoft.com/office/drawing/2010/main" xmlns="" val="0"/>
              </a:ext>
            </a:extLst>
          </a:blip>
          <a:stretch>
            <a:fillRect/>
          </a:stretch>
        </p:blipFill>
        <p:spPr bwMode="auto">
          <a:xfrm>
            <a:off x="8286776" y="4214824"/>
            <a:ext cx="609412" cy="616430"/>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五边形 12"/>
          <p:cNvSpPr/>
          <p:nvPr/>
        </p:nvSpPr>
        <p:spPr bwMode="auto">
          <a:xfrm>
            <a:off x="2035289" y="843558"/>
            <a:ext cx="5094312" cy="642924"/>
          </a:xfrm>
          <a:prstGeom prst="homePlate">
            <a:avLst/>
          </a:prstGeom>
          <a:gradFill>
            <a:gsLst>
              <a:gs pos="89000">
                <a:srgbClr val="C00000"/>
              </a:gs>
              <a:gs pos="35000">
                <a:srgbClr val="FF3300"/>
              </a:gs>
            </a:gsLst>
            <a:lin ang="5400000" scaled="1"/>
          </a:gradFill>
          <a:ln w="15875">
            <a:gradFill flip="none" rotWithShape="1">
              <a:gsLst>
                <a:gs pos="0">
                  <a:srgbClr val="FFF200"/>
                </a:gs>
                <a:gs pos="45000">
                  <a:srgbClr val="FF7A00"/>
                </a:gs>
                <a:gs pos="70000">
                  <a:srgbClr val="FF0300"/>
                </a:gs>
                <a:gs pos="100000">
                  <a:srgbClr val="4D0808"/>
                </a:gs>
              </a:gsLst>
              <a:lin ang="8100000" scaled="1"/>
              <a:tileRect/>
            </a:gradFill>
          </a:ln>
          <a:effectLst>
            <a:reflection blurRad="6350" stA="25000" endPos="23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800" dirty="0" smtClean="0">
                <a:solidFill>
                  <a:srgbClr val="FFFF00"/>
                </a:solidFill>
              </a:rPr>
              <a:t>第一、三个“集中检验“</a:t>
            </a:r>
            <a:endParaRPr lang="zh-CN" altLang="en-US" sz="2800" dirty="0">
              <a:solidFill>
                <a:srgbClr val="FFFF00"/>
              </a:solidFill>
            </a:endParaRPr>
          </a:p>
        </p:txBody>
      </p:sp>
      <p:sp>
        <p:nvSpPr>
          <p:cNvPr id="10" name="Text Box 5"/>
          <p:cNvSpPr txBox="1">
            <a:spLocks noChangeArrowheads="1"/>
          </p:cNvSpPr>
          <p:nvPr/>
        </p:nvSpPr>
        <p:spPr bwMode="ltGray">
          <a:xfrm>
            <a:off x="577067" y="167654"/>
            <a:ext cx="2914814" cy="584775"/>
          </a:xfrm>
          <a:prstGeom prst="rect">
            <a:avLst/>
          </a:prstGeom>
          <a:noFill/>
          <a:ln>
            <a:noFill/>
          </a:ln>
          <a:effectLst/>
          <a:extLst>
            <a:ext uri="{909E8E84-426E-40DD-AFC4-6F175D3DCCD1}">
              <a14:hiddenFill xmlns:a14="http://schemas.microsoft.com/office/drawing/2010/main" xmlns="">
                <a:gradFill rotWithShape="1">
                  <a:gsLst>
                    <a:gs pos="0">
                      <a:schemeClr val="bg1"/>
                    </a:gs>
                    <a:gs pos="100000">
                      <a:schemeClr val="accent1"/>
                    </a:gs>
                  </a:gsLst>
                  <a:lin ang="0" scaled="1"/>
                </a:gra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indent="381000"/>
            <a:r>
              <a:rPr lang="zh-CN" altLang="en-US" sz="3200" dirty="0" smtClean="0">
                <a:solidFill>
                  <a:srgbClr val="002060"/>
                </a:solidFill>
                <a:latin typeface="华文细黑" pitchFamily="2" charset="-122"/>
                <a:cs typeface="宋体" pitchFamily="2" charset="-122"/>
              </a:rPr>
              <a:t>重大</a:t>
            </a:r>
            <a:r>
              <a:rPr lang="zh-CN" altLang="en-US" sz="3200" dirty="0">
                <a:solidFill>
                  <a:srgbClr val="002060"/>
                </a:solidFill>
                <a:latin typeface="华文细黑" pitchFamily="2" charset="-122"/>
                <a:cs typeface="宋体" pitchFamily="2" charset="-122"/>
              </a:rPr>
              <a:t>意义</a:t>
            </a:r>
            <a:endParaRPr lang="en-US" altLang="zh-CN" sz="3200" dirty="0">
              <a:solidFill>
                <a:srgbClr val="002060"/>
              </a:solidFill>
              <a:latin typeface="华文细黑" pitchFamily="2" charset="-122"/>
              <a:cs typeface="宋体" pitchFamily="2" charset="-122"/>
            </a:endParaRPr>
          </a:p>
        </p:txBody>
      </p:sp>
    </p:spTree>
    <p:extLst>
      <p:ext uri="{BB962C8B-B14F-4D97-AF65-F5344CB8AC3E}">
        <p14:creationId xmlns:p14="http://schemas.microsoft.com/office/powerpoint/2010/main" xmlns="" val="3079629081"/>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ltGray">
          <a:xfrm>
            <a:off x="610823" y="205816"/>
            <a:ext cx="5185313" cy="523220"/>
          </a:xfrm>
          <a:prstGeom prst="rect">
            <a:avLst/>
          </a:prstGeom>
          <a:noFill/>
          <a:ln>
            <a:noFill/>
          </a:ln>
          <a:effectLst/>
          <a:extLst>
            <a:ext uri="{909E8E84-426E-40DD-AFC4-6F175D3DCCD1}">
              <a14:hiddenFill xmlns:a14="http://schemas.microsoft.com/office/drawing/2010/main" xmlns="">
                <a:gradFill rotWithShape="1">
                  <a:gsLst>
                    <a:gs pos="0">
                      <a:schemeClr val="bg1"/>
                    </a:gs>
                    <a:gs pos="100000">
                      <a:schemeClr val="accent1"/>
                    </a:gs>
                  </a:gsLst>
                  <a:lin ang="0" scaled="1"/>
                </a:gra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r>
              <a:rPr lang="zh-CN" altLang="en-US" sz="2800" dirty="0" smtClean="0">
                <a:gradFill>
                  <a:gsLst>
                    <a:gs pos="0">
                      <a:srgbClr val="FFFF00"/>
                    </a:gs>
                    <a:gs pos="100000">
                      <a:srgbClr val="FFC000"/>
                    </a:gs>
                  </a:gsLst>
                  <a:lin ang="5400000" scaled="0"/>
                </a:gradFill>
                <a:effectLst>
                  <a:outerShdw blurRad="50800" dist="38100" dir="2700000" algn="tl" rotWithShape="0">
                    <a:prstClr val="black">
                      <a:alpha val="40000"/>
                    </a:prstClr>
                  </a:outerShdw>
                </a:effectLst>
                <a:latin typeface="微软雅黑" pitchFamily="34" charset="-122"/>
                <a:ea typeface="微软雅黑" pitchFamily="34" charset="-122"/>
              </a:rPr>
              <a:t>          </a:t>
            </a:r>
            <a:r>
              <a:rPr lang="zh-CN" altLang="en-US" sz="2800" dirty="0" smtClean="0">
                <a:solidFill>
                  <a:srgbClr val="FF0000"/>
                </a:solidFill>
                <a:effectLst>
                  <a:outerShdw blurRad="50800" dist="38100" dir="2700000" algn="tl" rotWithShape="0">
                    <a:prstClr val="black">
                      <a:alpha val="40000"/>
                    </a:prstClr>
                  </a:outerShdw>
                </a:effectLst>
                <a:latin typeface="微软雅黑" pitchFamily="34" charset="-122"/>
                <a:ea typeface="微软雅黑" pitchFamily="34" charset="-122"/>
              </a:rPr>
              <a:t>第二</a:t>
            </a:r>
            <a:r>
              <a:rPr lang="zh-CN" altLang="en-US" sz="2800" dirty="0">
                <a:solidFill>
                  <a:srgbClr val="FF0000"/>
                </a:solidFill>
                <a:effectLst>
                  <a:outerShdw blurRad="50800" dist="38100" dir="2700000" algn="tl" rotWithShape="0">
                    <a:prstClr val="black">
                      <a:alpha val="40000"/>
                    </a:prstClr>
                  </a:outerShdw>
                </a:effectLst>
                <a:latin typeface="微软雅黑" pitchFamily="34" charset="-122"/>
                <a:ea typeface="微软雅黑" pitchFamily="34" charset="-122"/>
              </a:rPr>
              <a:t>、“三个一” </a:t>
            </a:r>
            <a:endParaRPr lang="en-US" altLang="zh-CN" sz="2800" spc="300" dirty="0">
              <a:solidFill>
                <a:srgbClr val="FF0000"/>
              </a:solidFill>
              <a:effectLst>
                <a:outerShdw blurRad="50800" dist="38100" dir="2700000" algn="tl" rotWithShape="0">
                  <a:prstClr val="black">
                    <a:alpha val="40000"/>
                  </a:prstClr>
                </a:outerShdw>
              </a:effectLst>
              <a:latin typeface="微软雅黑" pitchFamily="34" charset="-122"/>
              <a:ea typeface="微软雅黑" pitchFamily="34" charset="-122"/>
            </a:endParaRPr>
          </a:p>
        </p:txBody>
      </p:sp>
      <p:pic>
        <p:nvPicPr>
          <p:cNvPr id="3" name="Picture 52" descr="4400"/>
          <p:cNvPicPr>
            <a:picLocks noChangeAspect="1" noChangeArrowheads="1"/>
          </p:cNvPicPr>
          <p:nvPr/>
        </p:nvPicPr>
        <p:blipFill>
          <a:blip r:embed="rId2" cstate="email">
            <a:lum contrast="20000"/>
            <a:extLst>
              <a:ext uri="{28A0092B-C50C-407E-A947-70E740481C1C}">
                <a14:useLocalDpi xmlns:a14="http://schemas.microsoft.com/office/drawing/2010/main" xmlns="" val="0"/>
              </a:ext>
            </a:extLst>
          </a:blip>
          <a:srcRect/>
          <a:stretch>
            <a:fillRect/>
          </a:stretch>
        </p:blipFill>
        <p:spPr bwMode="auto">
          <a:xfrm flipH="1">
            <a:off x="2857488" y="2157775"/>
            <a:ext cx="6286512" cy="2985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矩形 3"/>
          <p:cNvSpPr/>
          <p:nvPr/>
        </p:nvSpPr>
        <p:spPr>
          <a:xfrm>
            <a:off x="214282" y="857239"/>
            <a:ext cx="6000792" cy="461665"/>
          </a:xfrm>
          <a:prstGeom prst="rect">
            <a:avLst/>
          </a:prstGeom>
        </p:spPr>
        <p:txBody>
          <a:bodyPr wrap="square">
            <a:spAutoFit/>
          </a:bodyPr>
          <a:lstStyle/>
          <a:p>
            <a:r>
              <a:rPr lang="zh-CN" altLang="en-US" sz="2400" spc="300" dirty="0" smtClean="0">
                <a:solidFill>
                  <a:srgbClr val="002060"/>
                </a:solidFill>
              </a:rPr>
              <a:t> 这是一次高举旗帜、维护核心的大会</a:t>
            </a:r>
            <a:endParaRPr lang="zh-CN" altLang="en-US" sz="2400" spc="300" dirty="0">
              <a:solidFill>
                <a:srgbClr val="002060"/>
              </a:solidFill>
            </a:endParaRPr>
          </a:p>
        </p:txBody>
      </p:sp>
      <p:sp>
        <p:nvSpPr>
          <p:cNvPr id="5" name="矩形 4"/>
          <p:cNvSpPr/>
          <p:nvPr/>
        </p:nvSpPr>
        <p:spPr>
          <a:xfrm>
            <a:off x="285720" y="1357304"/>
            <a:ext cx="5809604" cy="461665"/>
          </a:xfrm>
          <a:prstGeom prst="rect">
            <a:avLst/>
          </a:prstGeom>
        </p:spPr>
        <p:txBody>
          <a:bodyPr wrap="none">
            <a:spAutoFit/>
          </a:bodyPr>
          <a:lstStyle/>
          <a:p>
            <a:r>
              <a:rPr lang="zh-CN" altLang="en-US" sz="2400" dirty="0" smtClean="0">
                <a:solidFill>
                  <a:srgbClr val="002060"/>
                </a:solidFill>
              </a:rPr>
              <a:t> </a:t>
            </a:r>
            <a:r>
              <a:rPr lang="zh-CN" altLang="en-US" sz="2400" spc="300" dirty="0" smtClean="0">
                <a:solidFill>
                  <a:srgbClr val="002060"/>
                </a:solidFill>
              </a:rPr>
              <a:t>这是一次民主团结、风清气正的大会</a:t>
            </a:r>
            <a:endParaRPr lang="zh-CN" altLang="en-US" sz="2400" spc="300" dirty="0">
              <a:solidFill>
                <a:srgbClr val="002060"/>
              </a:solidFill>
            </a:endParaRPr>
          </a:p>
        </p:txBody>
      </p:sp>
      <p:pic>
        <p:nvPicPr>
          <p:cNvPr id="7" name="Picture 52" descr="4400"/>
          <p:cNvPicPr>
            <a:picLocks noChangeAspect="1" noChangeArrowheads="1"/>
          </p:cNvPicPr>
          <p:nvPr/>
        </p:nvPicPr>
        <p:blipFill>
          <a:blip r:embed="rId2" cstate="email">
            <a:lum contrast="20000"/>
            <a:extLst>
              <a:ext uri="{28A0092B-C50C-407E-A947-70E740481C1C}">
                <a14:useLocalDpi xmlns:a14="http://schemas.microsoft.com/office/drawing/2010/main" xmlns="" val="0"/>
              </a:ext>
            </a:extLst>
          </a:blip>
          <a:srcRect/>
          <a:stretch>
            <a:fillRect/>
          </a:stretch>
        </p:blipFill>
        <p:spPr bwMode="auto">
          <a:xfrm flipH="1">
            <a:off x="4357686" y="2500312"/>
            <a:ext cx="4786314" cy="2273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矩形 7"/>
          <p:cNvSpPr/>
          <p:nvPr/>
        </p:nvSpPr>
        <p:spPr>
          <a:xfrm>
            <a:off x="285720" y="1928808"/>
            <a:ext cx="5848076" cy="461665"/>
          </a:xfrm>
          <a:prstGeom prst="rect">
            <a:avLst/>
          </a:prstGeom>
        </p:spPr>
        <p:txBody>
          <a:bodyPr wrap="none">
            <a:spAutoFit/>
          </a:bodyPr>
          <a:lstStyle/>
          <a:p>
            <a:r>
              <a:rPr lang="zh-CN" altLang="en-US" sz="2400" spc="300" dirty="0" smtClean="0">
                <a:solidFill>
                  <a:srgbClr val="002060"/>
                </a:solidFill>
              </a:rPr>
              <a:t> 这是一次凝心聚力，昂扬奋进的大会</a:t>
            </a:r>
            <a:endParaRPr lang="zh-CN" altLang="en-US" sz="2400" spc="300" dirty="0">
              <a:solidFill>
                <a:srgbClr val="002060"/>
              </a:solidFill>
            </a:endParaRPr>
          </a:p>
        </p:txBody>
      </p:sp>
      <p:pic>
        <p:nvPicPr>
          <p:cNvPr id="9" name="Picture 2" descr="C:\Users\lenovo\Desktop\图懂丨省第十一次党代会报告\17052507264975.jpg"/>
          <p:cNvPicPr>
            <a:picLocks noChangeAspect="1" noChangeArrowheads="1"/>
          </p:cNvPicPr>
          <p:nvPr/>
        </p:nvPicPr>
        <p:blipFill>
          <a:blip r:embed="rId3" cstate="print"/>
          <a:srcRect/>
          <a:stretch>
            <a:fillRect/>
          </a:stretch>
        </p:blipFill>
        <p:spPr bwMode="auto">
          <a:xfrm>
            <a:off x="1" y="2414588"/>
            <a:ext cx="4286247" cy="2728911"/>
          </a:xfrm>
          <a:prstGeom prst="rect">
            <a:avLst/>
          </a:prstGeom>
          <a:noFill/>
        </p:spPr>
      </p:pic>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5"/>
          <p:cNvSpPr txBox="1">
            <a:spLocks noChangeArrowheads="1"/>
          </p:cNvSpPr>
          <p:nvPr/>
        </p:nvSpPr>
        <p:spPr bwMode="ltGray">
          <a:xfrm>
            <a:off x="610823" y="205816"/>
            <a:ext cx="5803003" cy="461523"/>
          </a:xfrm>
          <a:prstGeom prst="rect">
            <a:avLst/>
          </a:prstGeom>
          <a:noFill/>
          <a:ln>
            <a:noFill/>
          </a:ln>
          <a:effectLst/>
          <a:extLst>
            <a:ext uri="{909E8E84-426E-40DD-AFC4-6F175D3DCCD1}">
              <a14:hiddenFill xmlns:a14="http://schemas.microsoft.com/office/drawing/2010/main" xmlns="">
                <a:gradFill rotWithShape="1">
                  <a:gsLst>
                    <a:gs pos="0">
                      <a:schemeClr val="bg1"/>
                    </a:gs>
                    <a:gs pos="100000">
                      <a:schemeClr val="accent1"/>
                    </a:gs>
                  </a:gsLst>
                  <a:lin ang="0" scaled="1"/>
                </a:gra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l"/>
            <a:r>
              <a:rPr lang="zh-CN" altLang="en-US" sz="2399" dirty="0" smtClean="0">
                <a:gradFill>
                  <a:gsLst>
                    <a:gs pos="0">
                      <a:srgbClr val="FFFF00"/>
                    </a:gs>
                    <a:gs pos="100000">
                      <a:srgbClr val="FFC000"/>
                    </a:gs>
                  </a:gsLst>
                  <a:lin ang="5400000" scaled="0"/>
                </a:gradFill>
                <a:effectLst>
                  <a:outerShdw blurRad="50800" dist="38100" dir="2700000" algn="tl" rotWithShape="0">
                    <a:prstClr val="black">
                      <a:alpha val="40000"/>
                    </a:prstClr>
                  </a:outerShdw>
                </a:effectLst>
                <a:latin typeface="微软雅黑" pitchFamily="34" charset="-122"/>
                <a:ea typeface="微软雅黑" pitchFamily="34" charset="-122"/>
              </a:rPr>
              <a:t>     </a:t>
            </a:r>
            <a:r>
              <a:rPr lang="zh-CN" altLang="en-US" sz="2399" dirty="0" smtClean="0">
                <a:solidFill>
                  <a:srgbClr val="FF0000"/>
                </a:solidFill>
                <a:effectLst>
                  <a:outerShdw blurRad="50800" dist="38100" dir="2700000" algn="tl" rotWithShape="0">
                    <a:prstClr val="black">
                      <a:alpha val="40000"/>
                    </a:prstClr>
                  </a:outerShdw>
                </a:effectLst>
                <a:latin typeface="微软雅黑" pitchFamily="34" charset="-122"/>
                <a:ea typeface="微软雅黑" pitchFamily="34" charset="-122"/>
              </a:rPr>
              <a:t>第三、四川未来的发展蓝图</a:t>
            </a:r>
            <a:endParaRPr lang="en-US" altLang="zh-CN" sz="2399" dirty="0">
              <a:solidFill>
                <a:srgbClr val="FF0000"/>
              </a:solidFill>
              <a:effectLst>
                <a:outerShdw blurRad="50800" dist="38100" dir="2700000" algn="tl" rotWithShape="0">
                  <a:prstClr val="black">
                    <a:alpha val="40000"/>
                  </a:prstClr>
                </a:outerShdw>
              </a:effectLst>
              <a:latin typeface="微软雅黑" pitchFamily="34" charset="-122"/>
              <a:ea typeface="微软雅黑" pitchFamily="34" charset="-122"/>
            </a:endParaRPr>
          </a:p>
        </p:txBody>
      </p:sp>
      <p:pic>
        <p:nvPicPr>
          <p:cNvPr id="24" name="Picture 2"/>
          <p:cNvPicPr>
            <a:picLocks noChangeAspect="1" noChangeArrowheads="1"/>
          </p:cNvPicPr>
          <p:nvPr/>
        </p:nvPicPr>
        <p:blipFill>
          <a:blip r:embed="rId3" cstate="email">
            <a:extLst>
              <a:ext uri="{28A0092B-C50C-407E-A947-70E740481C1C}">
                <a14:useLocalDpi xmlns:a14="http://schemas.microsoft.com/office/drawing/2010/main" xmlns="" val="0"/>
              </a:ext>
            </a:extLst>
          </a:blip>
          <a:stretch>
            <a:fillRect/>
          </a:stretch>
        </p:blipFill>
        <p:spPr bwMode="auto">
          <a:xfrm>
            <a:off x="8534588" y="4527070"/>
            <a:ext cx="609412" cy="616430"/>
          </a:xfrm>
          <a:prstGeom prst="rect">
            <a:avLst/>
          </a:prstGeom>
          <a:noFill/>
          <a:extLst>
            <a:ext uri="{909E8E84-426E-40DD-AFC4-6F175D3DCCD1}">
              <a14:hiddenFill xmlns:a14="http://schemas.microsoft.com/office/drawing/2010/main" xmlns="">
                <a:solidFill>
                  <a:srgbClr val="FFFFFF"/>
                </a:solidFill>
              </a14:hiddenFill>
            </a:ext>
          </a:extLst>
        </p:spPr>
      </p:pic>
      <p:sp>
        <p:nvSpPr>
          <p:cNvPr id="27" name="Title 1"/>
          <p:cNvSpPr txBox="1">
            <a:spLocks/>
          </p:cNvSpPr>
          <p:nvPr/>
        </p:nvSpPr>
        <p:spPr>
          <a:xfrm>
            <a:off x="3161848" y="2430622"/>
            <a:ext cx="4957671" cy="1142268"/>
          </a:xfrm>
          <a:prstGeom prst="rect">
            <a:avLst/>
          </a:prstGeom>
        </p:spPr>
        <p:txBody>
          <a:bodyPr anchor="ctr" anchorCtr="0">
            <a:noAutofit/>
          </a:bodyPr>
          <a:lstStyle>
            <a:lvl1pPr algn="l" defTabSz="685487" rtl="0" eaLnBrk="1" latinLnBrk="0" hangingPunct="1">
              <a:lnSpc>
                <a:spcPct val="90000"/>
              </a:lnSpc>
              <a:spcBef>
                <a:spcPct val="0"/>
              </a:spcBef>
              <a:buNone/>
              <a:defRPr lang="en-US" sz="3000" b="1" kern="1200" cap="none" spc="-75" baseline="0" dirty="0">
                <a:ln w="3175">
                  <a:noFill/>
                </a:ln>
                <a:solidFill>
                  <a:schemeClr val="accent1">
                    <a:alpha val="99000"/>
                  </a:schemeClr>
                </a:solidFill>
                <a:effectLst/>
                <a:latin typeface="Segoe UI" pitchFamily="34" charset="0"/>
                <a:ea typeface="Segoe UI" pitchFamily="34" charset="0"/>
                <a:cs typeface="Segoe UI" pitchFamily="34" charset="0"/>
              </a:defRPr>
            </a:lvl1pPr>
          </a:lstStyle>
          <a:p>
            <a:endParaRPr lang="en-US" sz="2999" dirty="0">
              <a:latin typeface="微软雅黑" pitchFamily="34" charset="-122"/>
              <a:ea typeface="微软雅黑" pitchFamily="34" charset="-122"/>
            </a:endParaRPr>
          </a:p>
        </p:txBody>
      </p:sp>
      <p:sp>
        <p:nvSpPr>
          <p:cNvPr id="35" name="矩形 34"/>
          <p:cNvSpPr>
            <a:spLocks/>
          </p:cNvSpPr>
          <p:nvPr/>
        </p:nvSpPr>
        <p:spPr>
          <a:xfrm>
            <a:off x="-2204" y="694748"/>
            <a:ext cx="9144000" cy="3625012"/>
          </a:xfrm>
          <a:prstGeom prst="rect">
            <a:avLst/>
          </a:prstGeom>
          <a:solidFill>
            <a:srgbClr val="9A0000"/>
          </a:solidFill>
          <a:ln>
            <a:solidFill>
              <a:srgbClr val="9A0000"/>
            </a:solidFill>
          </a:ln>
          <a:scene3d>
            <a:camera prst="orthographicFront"/>
            <a:lightRig rig="threePt" dir="t"/>
          </a:scene3d>
          <a:sp3d>
            <a:bevelT w="165100" prst="coolSlant"/>
          </a:sp3d>
        </p:spPr>
        <p:style>
          <a:lnRef idx="2">
            <a:schemeClr val="accent2"/>
          </a:lnRef>
          <a:fillRef idx="1">
            <a:schemeClr val="lt1"/>
          </a:fillRef>
          <a:effectRef idx="0">
            <a:schemeClr val="accent2"/>
          </a:effectRef>
          <a:fontRef idx="minor">
            <a:schemeClr val="dk1"/>
          </a:fontRef>
        </p:style>
        <p:txBody>
          <a:bodyPr wrap="square">
            <a:noAutofit/>
          </a:bodyPr>
          <a:lstStyle/>
          <a:p>
            <a:endParaRPr lang="en-US" altLang="zh-CN" sz="2400" dirty="0" smtClean="0">
              <a:solidFill>
                <a:srgbClr val="FFFF00"/>
              </a:solidFill>
            </a:endParaRPr>
          </a:p>
          <a:p>
            <a:pPr>
              <a:lnSpc>
                <a:spcPct val="150000"/>
              </a:lnSpc>
            </a:pPr>
            <a:r>
              <a:rPr lang="zh-CN" altLang="en-US" sz="2400" dirty="0" smtClean="0">
                <a:solidFill>
                  <a:srgbClr val="FFFF00"/>
                </a:solidFill>
              </a:rPr>
              <a:t>        报告全面总结了过去五年的奋斗历程和重大成就</a:t>
            </a:r>
            <a:endParaRPr lang="en-US" altLang="zh-CN" sz="2400" dirty="0" smtClean="0">
              <a:solidFill>
                <a:srgbClr val="FFFF00"/>
              </a:solidFill>
            </a:endParaRPr>
          </a:p>
          <a:p>
            <a:pPr>
              <a:lnSpc>
                <a:spcPct val="150000"/>
              </a:lnSpc>
            </a:pPr>
            <a:r>
              <a:rPr lang="zh-CN" altLang="en-US" sz="2400" dirty="0" smtClean="0">
                <a:solidFill>
                  <a:srgbClr val="FFFF00"/>
                </a:solidFill>
              </a:rPr>
              <a:t>        深刻阐述了</a:t>
            </a:r>
            <a:r>
              <a:rPr lang="zh-CN" altLang="en-US" sz="2400" dirty="0" smtClean="0">
                <a:solidFill>
                  <a:srgbClr val="002060"/>
                </a:solidFill>
              </a:rPr>
              <a:t>事关四川未来发展</a:t>
            </a:r>
            <a:r>
              <a:rPr lang="zh-CN" altLang="en-US" sz="2400" dirty="0" smtClean="0">
                <a:solidFill>
                  <a:srgbClr val="FFFF00"/>
                </a:solidFill>
              </a:rPr>
              <a:t>的若干重大问题</a:t>
            </a:r>
            <a:endParaRPr lang="en-US" altLang="zh-CN" sz="2400" dirty="0" smtClean="0">
              <a:solidFill>
                <a:srgbClr val="FFFF00"/>
              </a:solidFill>
            </a:endParaRPr>
          </a:p>
          <a:p>
            <a:pPr>
              <a:lnSpc>
                <a:spcPct val="150000"/>
              </a:lnSpc>
            </a:pPr>
            <a:r>
              <a:rPr lang="zh-CN" altLang="en-US" sz="2400" dirty="0" smtClean="0">
                <a:solidFill>
                  <a:srgbClr val="FFFF00"/>
                </a:solidFill>
              </a:rPr>
              <a:t>        科学回答了如何推动</a:t>
            </a:r>
            <a:r>
              <a:rPr lang="zh-CN" altLang="en-US" sz="2400" dirty="0" smtClean="0">
                <a:solidFill>
                  <a:srgbClr val="002060"/>
                </a:solidFill>
              </a:rPr>
              <a:t>治蜀兴川再上新台阶</a:t>
            </a:r>
            <a:r>
              <a:rPr lang="zh-CN" altLang="en-US" sz="2400" dirty="0" smtClean="0">
                <a:solidFill>
                  <a:srgbClr val="FFFF00"/>
                </a:solidFill>
              </a:rPr>
              <a:t>的时代命题</a:t>
            </a:r>
            <a:endParaRPr lang="en-US" altLang="zh-CN" sz="2400" dirty="0" smtClean="0">
              <a:solidFill>
                <a:srgbClr val="FFFF00"/>
              </a:solidFill>
            </a:endParaRPr>
          </a:p>
          <a:p>
            <a:pPr>
              <a:lnSpc>
                <a:spcPct val="150000"/>
              </a:lnSpc>
            </a:pPr>
            <a:r>
              <a:rPr lang="zh-CN" altLang="en-US" sz="2400" dirty="0" smtClean="0">
                <a:solidFill>
                  <a:srgbClr val="FFFF00"/>
                </a:solidFill>
              </a:rPr>
              <a:t>        体现了强烈的</a:t>
            </a:r>
            <a:r>
              <a:rPr lang="zh-CN" altLang="en-US" sz="2400" dirty="0" smtClean="0">
                <a:solidFill>
                  <a:srgbClr val="002060"/>
                </a:solidFill>
              </a:rPr>
              <a:t>政治性、战略性、时代性、人民性和实践性</a:t>
            </a:r>
            <a:endParaRPr lang="en-US" altLang="zh-CN" sz="2400" dirty="0" smtClean="0">
              <a:solidFill>
                <a:srgbClr val="002060"/>
              </a:solidFill>
            </a:endParaRPr>
          </a:p>
          <a:p>
            <a:pPr>
              <a:lnSpc>
                <a:spcPct val="150000"/>
              </a:lnSpc>
            </a:pPr>
            <a:r>
              <a:rPr lang="zh-CN" altLang="en-US" sz="2400" dirty="0" smtClean="0">
                <a:solidFill>
                  <a:srgbClr val="FFFF00"/>
                </a:solidFill>
              </a:rPr>
              <a:t>        是指导当前和今后一个时期治蜀兴川各项事业发展的行动纲领</a:t>
            </a:r>
          </a:p>
          <a:p>
            <a:pPr algn="l"/>
            <a:endParaRPr lang="zh-CN" altLang="en-US" sz="1400" dirty="0">
              <a:solidFill>
                <a:srgbClr val="FFCC00"/>
              </a:solidFill>
              <a:latin typeface="微软雅黑" pitchFamily="34" charset="-122"/>
              <a:ea typeface="微软雅黑" pitchFamily="34" charset="-122"/>
            </a:endParaRPr>
          </a:p>
        </p:txBody>
      </p:sp>
      <p:pic>
        <p:nvPicPr>
          <p:cNvPr id="8" name="Picture 52" descr="4400"/>
          <p:cNvPicPr>
            <a:picLocks noChangeAspect="1" noChangeArrowheads="1"/>
          </p:cNvPicPr>
          <p:nvPr/>
        </p:nvPicPr>
        <p:blipFill>
          <a:blip r:embed="rId4" cstate="email">
            <a:lum contrast="20000"/>
            <a:extLst>
              <a:ext uri="{28A0092B-C50C-407E-A947-70E740481C1C}">
                <a14:useLocalDpi xmlns:a14="http://schemas.microsoft.com/office/drawing/2010/main" xmlns="" val="0"/>
              </a:ext>
            </a:extLst>
          </a:blip>
          <a:srcRect/>
          <a:stretch>
            <a:fillRect/>
          </a:stretch>
        </p:blipFill>
        <p:spPr bwMode="auto">
          <a:xfrm flipH="1">
            <a:off x="6012159" y="3675357"/>
            <a:ext cx="3129635" cy="14863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2"/>
          <p:cNvPicPr>
            <a:picLocks noChangeAspect="1" noChangeArrowheads="1"/>
          </p:cNvPicPr>
          <p:nvPr/>
        </p:nvPicPr>
        <p:blipFill>
          <a:blip r:embed="rId3" cstate="email">
            <a:extLst>
              <a:ext uri="{28A0092B-C50C-407E-A947-70E740481C1C}">
                <a14:useLocalDpi xmlns:a14="http://schemas.microsoft.com/office/drawing/2010/main" xmlns="" val="0"/>
              </a:ext>
            </a:extLst>
          </a:blip>
          <a:stretch>
            <a:fillRect/>
          </a:stretch>
        </p:blipFill>
        <p:spPr bwMode="auto">
          <a:xfrm>
            <a:off x="8286776" y="4214824"/>
            <a:ext cx="609412" cy="61643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40033173"/>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39752" y="1301936"/>
            <a:ext cx="5786478" cy="1830245"/>
          </a:xfrm>
          <a:prstGeom prst="rect">
            <a:avLst/>
          </a:prstGeom>
        </p:spPr>
        <p:txBody>
          <a:bodyPr wrap="square">
            <a:spAutoFit/>
          </a:bodyPr>
          <a:lstStyle/>
          <a:p>
            <a:pPr>
              <a:lnSpc>
                <a:spcPct val="150000"/>
              </a:lnSpc>
            </a:pPr>
            <a:r>
              <a:rPr lang="zh-CN" altLang="en-US" sz="4000" spc="300" dirty="0" smtClean="0">
                <a:solidFill>
                  <a:srgbClr val="002060"/>
                </a:solidFill>
                <a:effectLst>
                  <a:outerShdw blurRad="50800" dist="38100" dir="2700000" algn="tl" rotWithShape="0">
                    <a:prstClr val="black">
                      <a:alpha val="40000"/>
                    </a:prstClr>
                  </a:outerShdw>
                </a:effectLst>
                <a:latin typeface="微软雅黑" pitchFamily="34" charset="-122"/>
                <a:ea typeface="微软雅黑" pitchFamily="34" charset="-122"/>
              </a:rPr>
              <a:t>第二部分 </a:t>
            </a:r>
            <a:endParaRPr lang="en-US" altLang="zh-CN" sz="4000" spc="300" dirty="0" smtClean="0">
              <a:solidFill>
                <a:srgbClr val="002060"/>
              </a:solidFill>
              <a:effectLst>
                <a:outerShdw blurRad="50800" dist="38100" dir="2700000" algn="tl" rotWithShape="0">
                  <a:prstClr val="black">
                    <a:alpha val="40000"/>
                  </a:prstClr>
                </a:outerShdw>
              </a:effectLst>
              <a:latin typeface="微软雅黑" pitchFamily="34" charset="-122"/>
              <a:ea typeface="微软雅黑" pitchFamily="34" charset="-122"/>
            </a:endParaRPr>
          </a:p>
          <a:p>
            <a:pPr>
              <a:lnSpc>
                <a:spcPct val="150000"/>
              </a:lnSpc>
            </a:pPr>
            <a:r>
              <a:rPr lang="zh-CN" altLang="en-US" sz="4000" spc="300" dirty="0" smtClean="0">
                <a:solidFill>
                  <a:srgbClr val="002060"/>
                </a:solidFill>
                <a:effectLst>
                  <a:outerShdw blurRad="50800" dist="38100" dir="2700000" algn="tl" rotWithShape="0">
                    <a:prstClr val="black">
                      <a:alpha val="40000"/>
                    </a:prstClr>
                  </a:outerShdw>
                </a:effectLst>
                <a:latin typeface="微软雅黑" pitchFamily="34" charset="-122"/>
                <a:ea typeface="微软雅黑" pitchFamily="34" charset="-122"/>
              </a:rPr>
              <a:t>深刻领会党代会的主题</a:t>
            </a:r>
            <a:endParaRPr lang="en-US" altLang="zh-CN" sz="4000" spc="300" dirty="0">
              <a:solidFill>
                <a:srgbClr val="002060"/>
              </a:solidFill>
              <a:effectLst>
                <a:outerShdw blurRad="50800" dist="38100" dir="2700000" algn="tl" rotWithShape="0">
                  <a:prstClr val="black">
                    <a:alpha val="40000"/>
                  </a:prstClr>
                </a:outerShdw>
              </a:effectLst>
              <a:latin typeface="微软雅黑" pitchFamily="34" charset="-122"/>
              <a:ea typeface="微软雅黑" pitchFamily="34" charset="-122"/>
            </a:endParaRPr>
          </a:p>
        </p:txBody>
      </p:sp>
      <p:pic>
        <p:nvPicPr>
          <p:cNvPr id="4" name="Picture 52" descr="4400"/>
          <p:cNvPicPr>
            <a:picLocks noChangeAspect="1" noChangeArrowheads="1"/>
          </p:cNvPicPr>
          <p:nvPr/>
        </p:nvPicPr>
        <p:blipFill>
          <a:blip r:embed="rId2" cstate="email">
            <a:lum contrast="20000"/>
            <a:extLst>
              <a:ext uri="{28A0092B-C50C-407E-A947-70E740481C1C}">
                <a14:useLocalDpi xmlns:a14="http://schemas.microsoft.com/office/drawing/2010/main" xmlns="" val="0"/>
              </a:ext>
            </a:extLst>
          </a:blip>
          <a:srcRect/>
          <a:stretch>
            <a:fillRect/>
          </a:stretch>
        </p:blipFill>
        <p:spPr bwMode="auto">
          <a:xfrm flipH="1">
            <a:off x="4071934" y="2734569"/>
            <a:ext cx="5072062" cy="24089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 name="组合 4"/>
          <p:cNvGrpSpPr>
            <a:grpSpLocks/>
          </p:cNvGrpSpPr>
          <p:nvPr/>
        </p:nvGrpSpPr>
        <p:grpSpPr bwMode="auto">
          <a:xfrm>
            <a:off x="785786" y="1571618"/>
            <a:ext cx="1357322" cy="1500198"/>
            <a:chOff x="816421" y="1307232"/>
            <a:chExt cx="883514" cy="888600"/>
          </a:xfrm>
        </p:grpSpPr>
        <p:grpSp>
          <p:nvGrpSpPr>
            <p:cNvPr id="6" name="组合 71"/>
            <p:cNvGrpSpPr>
              <a:grpSpLocks/>
            </p:cNvGrpSpPr>
            <p:nvPr/>
          </p:nvGrpSpPr>
          <p:grpSpPr bwMode="auto">
            <a:xfrm>
              <a:off x="816421" y="1307232"/>
              <a:ext cx="883514" cy="888600"/>
              <a:chOff x="-1843032" y="1634255"/>
              <a:chExt cx="786401" cy="792408"/>
            </a:xfrm>
          </p:grpSpPr>
          <p:grpSp>
            <p:nvGrpSpPr>
              <p:cNvPr id="8" name="组合 72"/>
              <p:cNvGrpSpPr>
                <a:grpSpLocks/>
              </p:cNvGrpSpPr>
              <p:nvPr/>
            </p:nvGrpSpPr>
            <p:grpSpPr bwMode="auto">
              <a:xfrm>
                <a:off x="-1843032" y="1634255"/>
                <a:ext cx="786401" cy="792408"/>
                <a:chOff x="1414834" y="1711414"/>
                <a:chExt cx="786401" cy="792408"/>
              </a:xfrm>
            </p:grpSpPr>
            <p:grpSp>
              <p:nvGrpSpPr>
                <p:cNvPr id="20" name="组合 84"/>
                <p:cNvGrpSpPr>
                  <a:grpSpLocks/>
                </p:cNvGrpSpPr>
                <p:nvPr/>
              </p:nvGrpSpPr>
              <p:grpSpPr bwMode="auto">
                <a:xfrm>
                  <a:off x="1414834" y="1711414"/>
                  <a:ext cx="786401" cy="792408"/>
                  <a:chOff x="1836688" y="2579062"/>
                  <a:chExt cx="1727202" cy="1701801"/>
                </a:xfrm>
              </p:grpSpPr>
              <p:pic>
                <p:nvPicPr>
                  <p:cNvPr id="22" name="Picture 17" descr="circuler_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gray">
                  <a:xfrm>
                    <a:off x="1836688" y="2579062"/>
                    <a:ext cx="1727200" cy="16967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3" name="Oval 18"/>
                  <p:cNvSpPr>
                    <a:spLocks noChangeArrowheads="1"/>
                  </p:cNvSpPr>
                  <p:nvPr/>
                </p:nvSpPr>
                <p:spPr bwMode="gray">
                  <a:xfrm>
                    <a:off x="1836688" y="2579062"/>
                    <a:ext cx="1727202" cy="1701801"/>
                  </a:xfrm>
                  <a:prstGeom prst="ellipse">
                    <a:avLst/>
                  </a:prstGeom>
                  <a:gradFill rotWithShape="0">
                    <a:gsLst>
                      <a:gs pos="0">
                        <a:srgbClr val="C00000"/>
                      </a:gs>
                      <a:gs pos="50000">
                        <a:srgbClr val="FF3300"/>
                      </a:gs>
                      <a:gs pos="100000">
                        <a:srgbClr val="FF8A00"/>
                      </a:gs>
                    </a:gsLst>
                    <a:lin ang="13500000" scaled="1"/>
                  </a:gradFill>
                  <a:ln>
                    <a:noFill/>
                  </a:ln>
                  <a:extLst/>
                </p:spPr>
                <p:txBody>
                  <a:bodyPr wrap="none" anchor="ctr"/>
                  <a:lstStyle/>
                  <a:p>
                    <a:pPr algn="ctr" fontAlgn="auto">
                      <a:spcBef>
                        <a:spcPts val="0"/>
                      </a:spcBef>
                      <a:spcAft>
                        <a:spcPts val="0"/>
                      </a:spcAft>
                      <a:defRPr/>
                    </a:pPr>
                    <a:endParaRPr lang="zh-CN" altLang="en-US" sz="2799" kern="0" dirty="0">
                      <a:solidFill>
                        <a:srgbClr val="FFFF7A"/>
                      </a:solidFill>
                      <a:latin typeface="Arial Black" pitchFamily="34" charset="0"/>
                      <a:cs typeface="Arial" pitchFamily="34" charset="0"/>
                    </a:endParaRPr>
                  </a:p>
                </p:txBody>
              </p:sp>
            </p:grpSp>
            <p:pic>
              <p:nvPicPr>
                <p:cNvPr id="21" name="Picture 19" descr="Picture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gray">
                <a:xfrm>
                  <a:off x="1497475" y="1725334"/>
                  <a:ext cx="621120" cy="2799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9" name="Group 20"/>
              <p:cNvGrpSpPr>
                <a:grpSpLocks/>
              </p:cNvGrpSpPr>
              <p:nvPr/>
            </p:nvGrpSpPr>
            <p:grpSpPr bwMode="auto">
              <a:xfrm rot="-1297425" flipH="1" flipV="1">
                <a:off x="-1786389" y="2243574"/>
                <a:ext cx="678748" cy="158142"/>
                <a:chOff x="2522" y="1060"/>
                <a:chExt cx="900" cy="236"/>
              </a:xfrm>
            </p:grpSpPr>
            <p:grpSp>
              <p:nvGrpSpPr>
                <p:cNvPr id="10" name="Group 21"/>
                <p:cNvGrpSpPr>
                  <a:grpSpLocks/>
                </p:cNvGrpSpPr>
                <p:nvPr/>
              </p:nvGrpSpPr>
              <p:grpSpPr bwMode="auto">
                <a:xfrm>
                  <a:off x="2522" y="1060"/>
                  <a:ext cx="742" cy="186"/>
                  <a:chOff x="1565" y="2568"/>
                  <a:chExt cx="1118" cy="279"/>
                </a:xfrm>
              </p:grpSpPr>
              <p:sp>
                <p:nvSpPr>
                  <p:cNvPr id="16" name="AutoShape 22"/>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7" name="AutoShape 23"/>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8" name="AutoShape 24"/>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9" name="AutoShape 25"/>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grpSp>
            <p:grpSp>
              <p:nvGrpSpPr>
                <p:cNvPr id="11" name="Group 26"/>
                <p:cNvGrpSpPr>
                  <a:grpSpLocks/>
                </p:cNvGrpSpPr>
                <p:nvPr/>
              </p:nvGrpSpPr>
              <p:grpSpPr bwMode="auto">
                <a:xfrm rot="1353540">
                  <a:off x="2680" y="1110"/>
                  <a:ext cx="742" cy="186"/>
                  <a:chOff x="1565" y="2568"/>
                  <a:chExt cx="1118" cy="279"/>
                </a:xfrm>
              </p:grpSpPr>
              <p:sp>
                <p:nvSpPr>
                  <p:cNvPr id="12" name="AutoShape 27"/>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3" name="AutoShape 28"/>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4" name="AutoShape 29"/>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5" name="AutoShape 30"/>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zh-CN" altLang="en-US">
                      <a:latin typeface="Calibri" pitchFamily="34" charset="0"/>
                    </a:endParaRPr>
                  </a:p>
                </p:txBody>
              </p:sp>
            </p:grpSp>
          </p:grpSp>
        </p:grpSp>
        <p:sp>
          <p:nvSpPr>
            <p:cNvPr id="7" name="矩形 6"/>
            <p:cNvSpPr/>
            <p:nvPr/>
          </p:nvSpPr>
          <p:spPr>
            <a:xfrm>
              <a:off x="970283" y="1432588"/>
              <a:ext cx="542480" cy="542681"/>
            </a:xfrm>
            <a:prstGeom prst="rect">
              <a:avLst/>
            </a:prstGeom>
            <a:blipFill dpi="0" rotWithShape="1">
              <a:blip r:embed="rId5" cstate="screen">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825210" y="195486"/>
            <a:ext cx="5598321" cy="535366"/>
          </a:xfrm>
          <a:prstGeom prst="rect">
            <a:avLst/>
          </a:prstGeom>
        </p:spPr>
        <p:txBody>
          <a:bodyPr>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pPr algn="ctr">
              <a:lnSpc>
                <a:spcPct val="90000"/>
              </a:lnSpc>
              <a:defRPr/>
            </a:pPr>
            <a:r>
              <a:rPr lang="zh-CN" altLang="en-US" sz="3199" dirty="0" smtClean="0"/>
              <a:t>大会主题</a:t>
            </a:r>
            <a:endParaRPr lang="zh-CN" altLang="en-US" sz="3199" dirty="0"/>
          </a:p>
        </p:txBody>
      </p:sp>
      <p:cxnSp>
        <p:nvCxnSpPr>
          <p:cNvPr id="14" name="直接连接符 13"/>
          <p:cNvCxnSpPr/>
          <p:nvPr/>
        </p:nvCxnSpPr>
        <p:spPr>
          <a:xfrm>
            <a:off x="693032" y="1203598"/>
            <a:ext cx="2878836"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711058" y="1203597"/>
            <a:ext cx="2880424"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17" name="五角星 16"/>
          <p:cNvSpPr/>
          <p:nvPr/>
        </p:nvSpPr>
        <p:spPr>
          <a:xfrm>
            <a:off x="4443520" y="1032994"/>
            <a:ext cx="342794" cy="341207"/>
          </a:xfrm>
          <a:prstGeom prst="star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3199"/>
          </a:p>
        </p:txBody>
      </p:sp>
      <p:sp>
        <p:nvSpPr>
          <p:cNvPr id="25" name="TextBox 24"/>
          <p:cNvSpPr txBox="1"/>
          <p:nvPr/>
        </p:nvSpPr>
        <p:spPr>
          <a:xfrm>
            <a:off x="6112120" y="1369382"/>
            <a:ext cx="2784067" cy="2862322"/>
          </a:xfrm>
          <a:prstGeom prst="rect">
            <a:avLst/>
          </a:prstGeom>
        </p:spPr>
        <p:txBody>
          <a:bodyPr wrap="square">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pPr>
              <a:lnSpc>
                <a:spcPct val="150000"/>
              </a:lnSpc>
              <a:defRPr/>
            </a:pPr>
            <a:r>
              <a:rPr lang="zh-CN" altLang="en-US" sz="2000" dirty="0" smtClean="0"/>
              <a:t>加快建设美丽繁荣和谐四川，推动治蜀兴川再上新台阶，在全面建成小康社会决胜阶段再立新功，为谱写中国梦四川篇章而努力奋斗。</a:t>
            </a:r>
            <a:endParaRPr lang="zh-CN" altLang="en-US" sz="2000" dirty="0"/>
          </a:p>
        </p:txBody>
      </p:sp>
      <p:sp>
        <p:nvSpPr>
          <p:cNvPr id="26" name="TextBox 25"/>
          <p:cNvSpPr txBox="1"/>
          <p:nvPr/>
        </p:nvSpPr>
        <p:spPr>
          <a:xfrm>
            <a:off x="3347864" y="1380399"/>
            <a:ext cx="2423737" cy="3323987"/>
          </a:xfrm>
          <a:prstGeom prst="rect">
            <a:avLst/>
          </a:prstGeom>
        </p:spPr>
        <p:txBody>
          <a:bodyPr wrap="square">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pPr>
              <a:lnSpc>
                <a:spcPct val="150000"/>
              </a:lnSpc>
              <a:defRPr/>
            </a:pPr>
            <a:r>
              <a:rPr lang="zh-CN" altLang="en-US" sz="2000" dirty="0" smtClean="0">
                <a:solidFill>
                  <a:srgbClr val="002060"/>
                </a:solidFill>
              </a:rPr>
              <a:t>全面落实习近平总书记对四川工作重要指示精神，改革创新、锐意进取。深入实施“三大发展战略”，奋力实现“两个跨越”。</a:t>
            </a:r>
            <a:endParaRPr lang="zh-CN" altLang="en-US" sz="2000" dirty="0">
              <a:solidFill>
                <a:srgbClr val="002060"/>
              </a:solidFill>
            </a:endParaRPr>
          </a:p>
        </p:txBody>
      </p:sp>
      <p:sp>
        <p:nvSpPr>
          <p:cNvPr id="28" name="TextBox 27"/>
          <p:cNvSpPr txBox="1"/>
          <p:nvPr/>
        </p:nvSpPr>
        <p:spPr>
          <a:xfrm>
            <a:off x="395536" y="1369382"/>
            <a:ext cx="2558088" cy="2862322"/>
          </a:xfrm>
          <a:prstGeom prst="rect">
            <a:avLst/>
          </a:prstGeom>
        </p:spPr>
        <p:txBody>
          <a:bodyPr wrap="square">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pPr>
              <a:lnSpc>
                <a:spcPct val="150000"/>
              </a:lnSpc>
              <a:defRPr/>
            </a:pPr>
            <a:r>
              <a:rPr lang="zh-CN" altLang="en-US" sz="2000" dirty="0" smtClean="0"/>
              <a:t>高举中国特色社会主义伟大旗帜，以习近平总书记系列重要讲话精神和治国理政新理念、新思想、新战略为统揽。</a:t>
            </a:r>
            <a:endParaRPr lang="zh-CN" altLang="en-US" sz="2000" dirty="0"/>
          </a:p>
        </p:txBody>
      </p:sp>
      <p:pic>
        <p:nvPicPr>
          <p:cNvPr id="11" name="Picture 2"/>
          <p:cNvPicPr>
            <a:picLocks noChangeAspect="1" noChangeArrowheads="1"/>
          </p:cNvPicPr>
          <p:nvPr/>
        </p:nvPicPr>
        <p:blipFill>
          <a:blip r:embed="rId3" cstate="email">
            <a:extLst>
              <a:ext uri="{28A0092B-C50C-407E-A947-70E740481C1C}">
                <a14:useLocalDpi xmlns:a14="http://schemas.microsoft.com/office/drawing/2010/main" xmlns="" val="0"/>
              </a:ext>
            </a:extLst>
          </a:blip>
          <a:stretch>
            <a:fillRect/>
          </a:stretch>
        </p:blipFill>
        <p:spPr bwMode="auto">
          <a:xfrm>
            <a:off x="8286776" y="4214824"/>
            <a:ext cx="609412" cy="61643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5581107"/>
      </p:ext>
    </p:extLst>
  </p:cSld>
  <p:clrMapOvr>
    <a:masterClrMapping/>
  </p:clrMapOvr>
  <p:transition spd="med">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1"/>
  <p:tag name="ISPRING_SCORM_RATE_SLIDES" val="0"/>
  <p:tag name="ISPRING_SCORM_RATE_QUIZZES" val="0"/>
  <p:tag name="ISPRING_SCORM_PASSING_SCORE" val="0.0000000000"/>
  <p:tag name="GENSWF_OUTPUT_FILE_NAME" val="22-"/>
  <p:tag name="ISPRING_RESOURCE_PATHS_HASH_2" val="dd605faedef9b7b7285347d268bb89f5f81ab715"/>
</p:tagLst>
</file>

<file path=ppt/theme/theme1.xml><?xml version="1.0" encoding="utf-8"?>
<a:theme xmlns:a="http://schemas.openxmlformats.org/drawingml/2006/main" name="微笑PPT - 小A">
  <a:themeElements>
    <a:clrScheme name="自定义 5">
      <a:dk1>
        <a:sysClr val="windowText" lastClr="000000"/>
      </a:dk1>
      <a:lt1>
        <a:sysClr val="window" lastClr="FFFFFF"/>
      </a:lt1>
      <a:dk2>
        <a:srgbClr val="1F497D"/>
      </a:dk2>
      <a:lt2>
        <a:srgbClr val="FFC000"/>
      </a:lt2>
      <a:accent1>
        <a:srgbClr val="FF6600"/>
      </a:accent1>
      <a:accent2>
        <a:srgbClr val="FF0000"/>
      </a:accent2>
      <a:accent3>
        <a:srgbClr val="FFC000"/>
      </a:accent3>
      <a:accent4>
        <a:srgbClr val="FFC000"/>
      </a:accent4>
      <a:accent5>
        <a:srgbClr val="FF6600"/>
      </a:accent5>
      <a:accent6>
        <a:srgbClr val="F79646"/>
      </a:accent6>
      <a:hlink>
        <a:srgbClr val="0000FF"/>
      </a:hlink>
      <a:folHlink>
        <a:srgbClr val="800080"/>
      </a:folHlink>
    </a:clrScheme>
    <a:fontScheme name="微笑PPT - 小A">
      <a:majorFont>
        <a:latin typeface="Arial"/>
        <a:ea typeface="微软雅黑"/>
        <a:cs typeface="宋体"/>
      </a:majorFont>
      <a:minorFont>
        <a:latin typeface="Arial"/>
        <a:ea typeface="微软雅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lnDef>
  </a:objectDefaults>
  <a:extraClrSchemeLst>
    <a:extraClrScheme>
      <a:clrScheme name="微笑PPT - 小A 1">
        <a:dk1>
          <a:srgbClr val="000000"/>
        </a:dk1>
        <a:lt1>
          <a:srgbClr val="FFFFFF"/>
        </a:lt1>
        <a:dk2>
          <a:srgbClr val="FFFFFF"/>
        </a:dk2>
        <a:lt2>
          <a:srgbClr val="B2B2B2"/>
        </a:lt2>
        <a:accent1>
          <a:srgbClr val="E20000"/>
        </a:accent1>
        <a:accent2>
          <a:srgbClr val="CC0000"/>
        </a:accent2>
        <a:accent3>
          <a:srgbClr val="FFFFFF"/>
        </a:accent3>
        <a:accent4>
          <a:srgbClr val="000000"/>
        </a:accent4>
        <a:accent5>
          <a:srgbClr val="EEAAAA"/>
        </a:accent5>
        <a:accent6>
          <a:srgbClr val="B90000"/>
        </a:accent6>
        <a:hlink>
          <a:srgbClr val="800000"/>
        </a:hlink>
        <a:folHlink>
          <a:srgbClr val="FF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10531765</TotalTime>
  <Words>3175</Words>
  <Application>Microsoft Office PowerPoint</Application>
  <PresentationFormat>全屏显示(16:9)</PresentationFormat>
  <Paragraphs>204</Paragraphs>
  <Slides>46</Slides>
  <Notes>16</Notes>
  <HiddenSlides>0</HiddenSlides>
  <MMClips>1</MMClips>
  <ScaleCrop>false</ScaleCrop>
  <HeadingPairs>
    <vt:vector size="6" baseType="variant">
      <vt:variant>
        <vt:lpstr>主题</vt:lpstr>
      </vt:variant>
      <vt:variant>
        <vt:i4>1</vt:i4>
      </vt:variant>
      <vt:variant>
        <vt:lpstr>幻灯片标题</vt:lpstr>
      </vt:variant>
      <vt:variant>
        <vt:i4>46</vt:i4>
      </vt:variant>
      <vt:variant>
        <vt:lpstr>自定义放映</vt:lpstr>
      </vt:variant>
      <vt:variant>
        <vt:i4>1</vt:i4>
      </vt:variant>
    </vt:vector>
  </HeadingPairs>
  <TitlesOfParts>
    <vt:vector size="48" baseType="lpstr">
      <vt:lpstr>微笑PPT - 小A</vt:lpstr>
      <vt:lpstr>幻灯片 0</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自定义放映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186</dc:title>
  <dc:creator>Administrator</dc:creator>
  <cp:lastModifiedBy>韦晓东</cp:lastModifiedBy>
  <cp:revision>395</cp:revision>
  <dcterms:created xsi:type="dcterms:W3CDTF">2010-02-22T07:41:47Z</dcterms:created>
  <dcterms:modified xsi:type="dcterms:W3CDTF">2017-06-24T14:36:52Z</dcterms:modified>
</cp:coreProperties>
</file>